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0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5" d="100"/>
          <a:sy n="95" d="100"/>
        </p:scale>
        <p:origin x="2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D0CB5D-F6DB-4F11-A678-51366803312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7F737991-2CB7-4799-BF32-12E2375086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421CF187-3A35-404B-A83E-36AA962BEFB4}"/>
              </a:ext>
            </a:extLst>
          </p:cNvPr>
          <p:cNvSpPr>
            <a:spLocks noGrp="1"/>
          </p:cNvSpPr>
          <p:nvPr>
            <p:ph type="dt" sz="half" idx="10"/>
          </p:nvPr>
        </p:nvSpPr>
        <p:spPr/>
        <p:txBody>
          <a:bodyPr/>
          <a:lstStyle/>
          <a:p>
            <a:fld id="{F38EE481-B9B7-4C14-8FD1-B9FDB1C11D78}" type="datetimeFigureOut">
              <a:rPr lang="es-CO" smtClean="0"/>
              <a:t>14/02/2023</a:t>
            </a:fld>
            <a:endParaRPr lang="es-CO"/>
          </a:p>
        </p:txBody>
      </p:sp>
      <p:sp>
        <p:nvSpPr>
          <p:cNvPr id="5" name="Marcador de pie de página 4">
            <a:extLst>
              <a:ext uri="{FF2B5EF4-FFF2-40B4-BE49-F238E27FC236}">
                <a16:creationId xmlns:a16="http://schemas.microsoft.com/office/drawing/2014/main" id="{7A1FAAA1-A572-482F-946F-1D4BCD61A975}"/>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F2E4B50-A252-4122-AFAC-0AC7D5103F27}"/>
              </a:ext>
            </a:extLst>
          </p:cNvPr>
          <p:cNvSpPr>
            <a:spLocks noGrp="1"/>
          </p:cNvSpPr>
          <p:nvPr>
            <p:ph type="sldNum" sz="quarter" idx="12"/>
          </p:nvPr>
        </p:nvSpPr>
        <p:spPr/>
        <p:txBody>
          <a:bodyPr/>
          <a:lstStyle/>
          <a:p>
            <a:fld id="{788F521B-4F0F-4946-AB5C-4EEDFC0F2684}" type="slidenum">
              <a:rPr lang="es-CO" smtClean="0"/>
              <a:t>‹Nº›</a:t>
            </a:fld>
            <a:endParaRPr lang="es-CO"/>
          </a:p>
        </p:txBody>
      </p:sp>
    </p:spTree>
    <p:extLst>
      <p:ext uri="{BB962C8B-B14F-4D97-AF65-F5344CB8AC3E}">
        <p14:creationId xmlns:p14="http://schemas.microsoft.com/office/powerpoint/2010/main" val="62768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A2BECF-8A33-4B0B-A293-E9068741D81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FFBC9109-CF03-4D59-8AB7-C4A5D278DA9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A413167-7763-4A38-BE9B-BBEA911A7F1F}"/>
              </a:ext>
            </a:extLst>
          </p:cNvPr>
          <p:cNvSpPr>
            <a:spLocks noGrp="1"/>
          </p:cNvSpPr>
          <p:nvPr>
            <p:ph type="dt" sz="half" idx="10"/>
          </p:nvPr>
        </p:nvSpPr>
        <p:spPr/>
        <p:txBody>
          <a:bodyPr/>
          <a:lstStyle/>
          <a:p>
            <a:fld id="{F38EE481-B9B7-4C14-8FD1-B9FDB1C11D78}" type="datetimeFigureOut">
              <a:rPr lang="es-CO" smtClean="0"/>
              <a:t>14/02/2023</a:t>
            </a:fld>
            <a:endParaRPr lang="es-CO"/>
          </a:p>
        </p:txBody>
      </p:sp>
      <p:sp>
        <p:nvSpPr>
          <p:cNvPr id="5" name="Marcador de pie de página 4">
            <a:extLst>
              <a:ext uri="{FF2B5EF4-FFF2-40B4-BE49-F238E27FC236}">
                <a16:creationId xmlns:a16="http://schemas.microsoft.com/office/drawing/2014/main" id="{5FA61D5B-411C-4382-B484-508D10318E5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C5EB161-61E0-49CB-B501-9DABFCF2EF4C}"/>
              </a:ext>
            </a:extLst>
          </p:cNvPr>
          <p:cNvSpPr>
            <a:spLocks noGrp="1"/>
          </p:cNvSpPr>
          <p:nvPr>
            <p:ph type="sldNum" sz="quarter" idx="12"/>
          </p:nvPr>
        </p:nvSpPr>
        <p:spPr/>
        <p:txBody>
          <a:bodyPr/>
          <a:lstStyle/>
          <a:p>
            <a:fld id="{788F521B-4F0F-4946-AB5C-4EEDFC0F2684}" type="slidenum">
              <a:rPr lang="es-CO" smtClean="0"/>
              <a:t>‹Nº›</a:t>
            </a:fld>
            <a:endParaRPr lang="es-CO"/>
          </a:p>
        </p:txBody>
      </p:sp>
    </p:spTree>
    <p:extLst>
      <p:ext uri="{BB962C8B-B14F-4D97-AF65-F5344CB8AC3E}">
        <p14:creationId xmlns:p14="http://schemas.microsoft.com/office/powerpoint/2010/main" val="3159017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3D94E4D-B4B9-45B7-816A-967FA2FABC2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A64F7A34-D3F2-47F1-B4B9-CCE2A462050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D91F1F6-714E-4608-9EDB-BFEFE7356660}"/>
              </a:ext>
            </a:extLst>
          </p:cNvPr>
          <p:cNvSpPr>
            <a:spLocks noGrp="1"/>
          </p:cNvSpPr>
          <p:nvPr>
            <p:ph type="dt" sz="half" idx="10"/>
          </p:nvPr>
        </p:nvSpPr>
        <p:spPr/>
        <p:txBody>
          <a:bodyPr/>
          <a:lstStyle/>
          <a:p>
            <a:fld id="{F38EE481-B9B7-4C14-8FD1-B9FDB1C11D78}" type="datetimeFigureOut">
              <a:rPr lang="es-CO" smtClean="0"/>
              <a:t>14/02/2023</a:t>
            </a:fld>
            <a:endParaRPr lang="es-CO"/>
          </a:p>
        </p:txBody>
      </p:sp>
      <p:sp>
        <p:nvSpPr>
          <p:cNvPr id="5" name="Marcador de pie de página 4">
            <a:extLst>
              <a:ext uri="{FF2B5EF4-FFF2-40B4-BE49-F238E27FC236}">
                <a16:creationId xmlns:a16="http://schemas.microsoft.com/office/drawing/2014/main" id="{94A46498-F26E-4C3D-A1A2-FD9D779BF03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72D608F-4A65-419E-A0AC-8FF8C727DA4B}"/>
              </a:ext>
            </a:extLst>
          </p:cNvPr>
          <p:cNvSpPr>
            <a:spLocks noGrp="1"/>
          </p:cNvSpPr>
          <p:nvPr>
            <p:ph type="sldNum" sz="quarter" idx="12"/>
          </p:nvPr>
        </p:nvSpPr>
        <p:spPr/>
        <p:txBody>
          <a:bodyPr/>
          <a:lstStyle/>
          <a:p>
            <a:fld id="{788F521B-4F0F-4946-AB5C-4EEDFC0F2684}" type="slidenum">
              <a:rPr lang="es-CO" smtClean="0"/>
              <a:t>‹Nº›</a:t>
            </a:fld>
            <a:endParaRPr lang="es-CO"/>
          </a:p>
        </p:txBody>
      </p:sp>
    </p:spTree>
    <p:extLst>
      <p:ext uri="{BB962C8B-B14F-4D97-AF65-F5344CB8AC3E}">
        <p14:creationId xmlns:p14="http://schemas.microsoft.com/office/powerpoint/2010/main" val="257556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DB443B-FD52-4488-8C94-A51CD0D3FFA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85CDCE1-C1D2-435A-BDC0-9CB48AED663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C101D51-3680-41F5-BA3E-390BDDCA814C}"/>
              </a:ext>
            </a:extLst>
          </p:cNvPr>
          <p:cNvSpPr>
            <a:spLocks noGrp="1"/>
          </p:cNvSpPr>
          <p:nvPr>
            <p:ph type="dt" sz="half" idx="10"/>
          </p:nvPr>
        </p:nvSpPr>
        <p:spPr/>
        <p:txBody>
          <a:bodyPr/>
          <a:lstStyle/>
          <a:p>
            <a:fld id="{F38EE481-B9B7-4C14-8FD1-B9FDB1C11D78}" type="datetimeFigureOut">
              <a:rPr lang="es-CO" smtClean="0"/>
              <a:t>14/02/2023</a:t>
            </a:fld>
            <a:endParaRPr lang="es-CO"/>
          </a:p>
        </p:txBody>
      </p:sp>
      <p:sp>
        <p:nvSpPr>
          <p:cNvPr id="5" name="Marcador de pie de página 4">
            <a:extLst>
              <a:ext uri="{FF2B5EF4-FFF2-40B4-BE49-F238E27FC236}">
                <a16:creationId xmlns:a16="http://schemas.microsoft.com/office/drawing/2014/main" id="{CB23A6BA-157F-40AB-B8DF-FAC6B1AF4F7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17DA963-13DA-404F-82FD-29C404AB7C35}"/>
              </a:ext>
            </a:extLst>
          </p:cNvPr>
          <p:cNvSpPr>
            <a:spLocks noGrp="1"/>
          </p:cNvSpPr>
          <p:nvPr>
            <p:ph type="sldNum" sz="quarter" idx="12"/>
          </p:nvPr>
        </p:nvSpPr>
        <p:spPr/>
        <p:txBody>
          <a:bodyPr/>
          <a:lstStyle/>
          <a:p>
            <a:fld id="{788F521B-4F0F-4946-AB5C-4EEDFC0F2684}" type="slidenum">
              <a:rPr lang="es-CO" smtClean="0"/>
              <a:t>‹Nº›</a:t>
            </a:fld>
            <a:endParaRPr lang="es-CO"/>
          </a:p>
        </p:txBody>
      </p:sp>
    </p:spTree>
    <p:extLst>
      <p:ext uri="{BB962C8B-B14F-4D97-AF65-F5344CB8AC3E}">
        <p14:creationId xmlns:p14="http://schemas.microsoft.com/office/powerpoint/2010/main" val="3425620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21DCAE-31DE-4AF1-9872-502E2E581BF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855E2571-78A1-47BB-A045-D9C67584D8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4F64443-A603-4B53-80B7-DA65B2695686}"/>
              </a:ext>
            </a:extLst>
          </p:cNvPr>
          <p:cNvSpPr>
            <a:spLocks noGrp="1"/>
          </p:cNvSpPr>
          <p:nvPr>
            <p:ph type="dt" sz="half" idx="10"/>
          </p:nvPr>
        </p:nvSpPr>
        <p:spPr/>
        <p:txBody>
          <a:bodyPr/>
          <a:lstStyle/>
          <a:p>
            <a:fld id="{F38EE481-B9B7-4C14-8FD1-B9FDB1C11D78}" type="datetimeFigureOut">
              <a:rPr lang="es-CO" smtClean="0"/>
              <a:t>14/02/2023</a:t>
            </a:fld>
            <a:endParaRPr lang="es-CO"/>
          </a:p>
        </p:txBody>
      </p:sp>
      <p:sp>
        <p:nvSpPr>
          <p:cNvPr id="5" name="Marcador de pie de página 4">
            <a:extLst>
              <a:ext uri="{FF2B5EF4-FFF2-40B4-BE49-F238E27FC236}">
                <a16:creationId xmlns:a16="http://schemas.microsoft.com/office/drawing/2014/main" id="{BCE75829-8EDB-40C3-8C02-95E45F3DD83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C925221-1233-41CF-8C13-71C2EC8412C3}"/>
              </a:ext>
            </a:extLst>
          </p:cNvPr>
          <p:cNvSpPr>
            <a:spLocks noGrp="1"/>
          </p:cNvSpPr>
          <p:nvPr>
            <p:ph type="sldNum" sz="quarter" idx="12"/>
          </p:nvPr>
        </p:nvSpPr>
        <p:spPr/>
        <p:txBody>
          <a:bodyPr/>
          <a:lstStyle/>
          <a:p>
            <a:fld id="{788F521B-4F0F-4946-AB5C-4EEDFC0F2684}" type="slidenum">
              <a:rPr lang="es-CO" smtClean="0"/>
              <a:t>‹Nº›</a:t>
            </a:fld>
            <a:endParaRPr lang="es-CO"/>
          </a:p>
        </p:txBody>
      </p:sp>
    </p:spTree>
    <p:extLst>
      <p:ext uri="{BB962C8B-B14F-4D97-AF65-F5344CB8AC3E}">
        <p14:creationId xmlns:p14="http://schemas.microsoft.com/office/powerpoint/2010/main" val="2281649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BB23C6-B93E-4855-818D-F45230434CE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9AFE817-F0C1-4793-995D-46C8105B7C0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5107B0F5-94A1-4839-8716-D60917A68F2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D964D2EB-A3A7-42D4-86F6-514EB8679809}"/>
              </a:ext>
            </a:extLst>
          </p:cNvPr>
          <p:cNvSpPr>
            <a:spLocks noGrp="1"/>
          </p:cNvSpPr>
          <p:nvPr>
            <p:ph type="dt" sz="half" idx="10"/>
          </p:nvPr>
        </p:nvSpPr>
        <p:spPr/>
        <p:txBody>
          <a:bodyPr/>
          <a:lstStyle/>
          <a:p>
            <a:fld id="{F38EE481-B9B7-4C14-8FD1-B9FDB1C11D78}" type="datetimeFigureOut">
              <a:rPr lang="es-CO" smtClean="0"/>
              <a:t>14/02/2023</a:t>
            </a:fld>
            <a:endParaRPr lang="es-CO"/>
          </a:p>
        </p:txBody>
      </p:sp>
      <p:sp>
        <p:nvSpPr>
          <p:cNvPr id="6" name="Marcador de pie de página 5">
            <a:extLst>
              <a:ext uri="{FF2B5EF4-FFF2-40B4-BE49-F238E27FC236}">
                <a16:creationId xmlns:a16="http://schemas.microsoft.com/office/drawing/2014/main" id="{54AA338B-FDC3-4962-9A4E-E22712CE631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56C6F84-5482-4B53-B454-2CE1E6386242}"/>
              </a:ext>
            </a:extLst>
          </p:cNvPr>
          <p:cNvSpPr>
            <a:spLocks noGrp="1"/>
          </p:cNvSpPr>
          <p:nvPr>
            <p:ph type="sldNum" sz="quarter" idx="12"/>
          </p:nvPr>
        </p:nvSpPr>
        <p:spPr/>
        <p:txBody>
          <a:bodyPr/>
          <a:lstStyle/>
          <a:p>
            <a:fld id="{788F521B-4F0F-4946-AB5C-4EEDFC0F2684}" type="slidenum">
              <a:rPr lang="es-CO" smtClean="0"/>
              <a:t>‹Nº›</a:t>
            </a:fld>
            <a:endParaRPr lang="es-CO"/>
          </a:p>
        </p:txBody>
      </p:sp>
    </p:spTree>
    <p:extLst>
      <p:ext uri="{BB962C8B-B14F-4D97-AF65-F5344CB8AC3E}">
        <p14:creationId xmlns:p14="http://schemas.microsoft.com/office/powerpoint/2010/main" val="789351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4DFF88-7EC7-4619-A30B-DC3D44E5D81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AC27A175-1AEB-468A-BCFF-C298E1BD7F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E958F72-AAF9-495F-B8BE-3F0A6CE5FD9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14982DAD-8535-41D0-8807-DBDEE198F3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7548B99-AC04-4929-AB14-9D329F73566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96267AD8-6CCA-4F90-89F4-00DB52B77C8D}"/>
              </a:ext>
            </a:extLst>
          </p:cNvPr>
          <p:cNvSpPr>
            <a:spLocks noGrp="1"/>
          </p:cNvSpPr>
          <p:nvPr>
            <p:ph type="dt" sz="half" idx="10"/>
          </p:nvPr>
        </p:nvSpPr>
        <p:spPr/>
        <p:txBody>
          <a:bodyPr/>
          <a:lstStyle/>
          <a:p>
            <a:fld id="{F38EE481-B9B7-4C14-8FD1-B9FDB1C11D78}" type="datetimeFigureOut">
              <a:rPr lang="es-CO" smtClean="0"/>
              <a:t>14/02/2023</a:t>
            </a:fld>
            <a:endParaRPr lang="es-CO"/>
          </a:p>
        </p:txBody>
      </p:sp>
      <p:sp>
        <p:nvSpPr>
          <p:cNvPr id="8" name="Marcador de pie de página 7">
            <a:extLst>
              <a:ext uri="{FF2B5EF4-FFF2-40B4-BE49-F238E27FC236}">
                <a16:creationId xmlns:a16="http://schemas.microsoft.com/office/drawing/2014/main" id="{543CBFA0-0998-466F-A4C4-06166D37DE3D}"/>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64ACF2F6-93B9-4097-B6AF-F75BB0034BD6}"/>
              </a:ext>
            </a:extLst>
          </p:cNvPr>
          <p:cNvSpPr>
            <a:spLocks noGrp="1"/>
          </p:cNvSpPr>
          <p:nvPr>
            <p:ph type="sldNum" sz="quarter" idx="12"/>
          </p:nvPr>
        </p:nvSpPr>
        <p:spPr/>
        <p:txBody>
          <a:bodyPr/>
          <a:lstStyle/>
          <a:p>
            <a:fld id="{788F521B-4F0F-4946-AB5C-4EEDFC0F2684}" type="slidenum">
              <a:rPr lang="es-CO" smtClean="0"/>
              <a:t>‹Nº›</a:t>
            </a:fld>
            <a:endParaRPr lang="es-CO"/>
          </a:p>
        </p:txBody>
      </p:sp>
    </p:spTree>
    <p:extLst>
      <p:ext uri="{BB962C8B-B14F-4D97-AF65-F5344CB8AC3E}">
        <p14:creationId xmlns:p14="http://schemas.microsoft.com/office/powerpoint/2010/main" val="1539726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F67EB5-71DE-4460-AB3E-585DD18C911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736F19B1-C190-4917-AA71-A81FB95E0644}"/>
              </a:ext>
            </a:extLst>
          </p:cNvPr>
          <p:cNvSpPr>
            <a:spLocks noGrp="1"/>
          </p:cNvSpPr>
          <p:nvPr>
            <p:ph type="dt" sz="half" idx="10"/>
          </p:nvPr>
        </p:nvSpPr>
        <p:spPr/>
        <p:txBody>
          <a:bodyPr/>
          <a:lstStyle/>
          <a:p>
            <a:fld id="{F38EE481-B9B7-4C14-8FD1-B9FDB1C11D78}" type="datetimeFigureOut">
              <a:rPr lang="es-CO" smtClean="0"/>
              <a:t>14/02/2023</a:t>
            </a:fld>
            <a:endParaRPr lang="es-CO"/>
          </a:p>
        </p:txBody>
      </p:sp>
      <p:sp>
        <p:nvSpPr>
          <p:cNvPr id="4" name="Marcador de pie de página 3">
            <a:extLst>
              <a:ext uri="{FF2B5EF4-FFF2-40B4-BE49-F238E27FC236}">
                <a16:creationId xmlns:a16="http://schemas.microsoft.com/office/drawing/2014/main" id="{870C7E58-B35F-4CA3-A78F-D75424C6B0AB}"/>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08026A78-78A4-4A36-B242-8D948E1A0E8F}"/>
              </a:ext>
            </a:extLst>
          </p:cNvPr>
          <p:cNvSpPr>
            <a:spLocks noGrp="1"/>
          </p:cNvSpPr>
          <p:nvPr>
            <p:ph type="sldNum" sz="quarter" idx="12"/>
          </p:nvPr>
        </p:nvSpPr>
        <p:spPr/>
        <p:txBody>
          <a:bodyPr/>
          <a:lstStyle/>
          <a:p>
            <a:fld id="{788F521B-4F0F-4946-AB5C-4EEDFC0F2684}" type="slidenum">
              <a:rPr lang="es-CO" smtClean="0"/>
              <a:t>‹Nº›</a:t>
            </a:fld>
            <a:endParaRPr lang="es-CO"/>
          </a:p>
        </p:txBody>
      </p:sp>
    </p:spTree>
    <p:extLst>
      <p:ext uri="{BB962C8B-B14F-4D97-AF65-F5344CB8AC3E}">
        <p14:creationId xmlns:p14="http://schemas.microsoft.com/office/powerpoint/2010/main" val="3322189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47BBEAD-9262-4A40-BD07-3A1CC15A42FF}"/>
              </a:ext>
            </a:extLst>
          </p:cNvPr>
          <p:cNvSpPr>
            <a:spLocks noGrp="1"/>
          </p:cNvSpPr>
          <p:nvPr>
            <p:ph type="dt" sz="half" idx="10"/>
          </p:nvPr>
        </p:nvSpPr>
        <p:spPr/>
        <p:txBody>
          <a:bodyPr/>
          <a:lstStyle/>
          <a:p>
            <a:fld id="{F38EE481-B9B7-4C14-8FD1-B9FDB1C11D78}" type="datetimeFigureOut">
              <a:rPr lang="es-CO" smtClean="0"/>
              <a:t>14/02/2023</a:t>
            </a:fld>
            <a:endParaRPr lang="es-CO"/>
          </a:p>
        </p:txBody>
      </p:sp>
      <p:sp>
        <p:nvSpPr>
          <p:cNvPr id="3" name="Marcador de pie de página 2">
            <a:extLst>
              <a:ext uri="{FF2B5EF4-FFF2-40B4-BE49-F238E27FC236}">
                <a16:creationId xmlns:a16="http://schemas.microsoft.com/office/drawing/2014/main" id="{7521A6C8-70C1-4B02-8ACA-18FA496CDF7A}"/>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BC9419D9-6C0C-42CC-A1BD-29295306DCB8}"/>
              </a:ext>
            </a:extLst>
          </p:cNvPr>
          <p:cNvSpPr>
            <a:spLocks noGrp="1"/>
          </p:cNvSpPr>
          <p:nvPr>
            <p:ph type="sldNum" sz="quarter" idx="12"/>
          </p:nvPr>
        </p:nvSpPr>
        <p:spPr/>
        <p:txBody>
          <a:bodyPr/>
          <a:lstStyle/>
          <a:p>
            <a:fld id="{788F521B-4F0F-4946-AB5C-4EEDFC0F2684}" type="slidenum">
              <a:rPr lang="es-CO" smtClean="0"/>
              <a:t>‹Nº›</a:t>
            </a:fld>
            <a:endParaRPr lang="es-CO"/>
          </a:p>
        </p:txBody>
      </p:sp>
    </p:spTree>
    <p:extLst>
      <p:ext uri="{BB962C8B-B14F-4D97-AF65-F5344CB8AC3E}">
        <p14:creationId xmlns:p14="http://schemas.microsoft.com/office/powerpoint/2010/main" val="3959457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C37240-5523-451D-9D68-9692236CBA4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F420E67-315B-4C43-9A51-C79901E4C1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F8D5ACC0-2FDE-4DAE-A671-7CA49FF42A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B59D59C-2FD0-475A-93B7-1969143DF725}"/>
              </a:ext>
            </a:extLst>
          </p:cNvPr>
          <p:cNvSpPr>
            <a:spLocks noGrp="1"/>
          </p:cNvSpPr>
          <p:nvPr>
            <p:ph type="dt" sz="half" idx="10"/>
          </p:nvPr>
        </p:nvSpPr>
        <p:spPr/>
        <p:txBody>
          <a:bodyPr/>
          <a:lstStyle/>
          <a:p>
            <a:fld id="{F38EE481-B9B7-4C14-8FD1-B9FDB1C11D78}" type="datetimeFigureOut">
              <a:rPr lang="es-CO" smtClean="0"/>
              <a:t>14/02/2023</a:t>
            </a:fld>
            <a:endParaRPr lang="es-CO"/>
          </a:p>
        </p:txBody>
      </p:sp>
      <p:sp>
        <p:nvSpPr>
          <p:cNvPr id="6" name="Marcador de pie de página 5">
            <a:extLst>
              <a:ext uri="{FF2B5EF4-FFF2-40B4-BE49-F238E27FC236}">
                <a16:creationId xmlns:a16="http://schemas.microsoft.com/office/drawing/2014/main" id="{C5E9CB69-6265-4E47-8328-FEFBE1F4602D}"/>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C4264D54-8EFA-4787-936F-418A6539D35C}"/>
              </a:ext>
            </a:extLst>
          </p:cNvPr>
          <p:cNvSpPr>
            <a:spLocks noGrp="1"/>
          </p:cNvSpPr>
          <p:nvPr>
            <p:ph type="sldNum" sz="quarter" idx="12"/>
          </p:nvPr>
        </p:nvSpPr>
        <p:spPr/>
        <p:txBody>
          <a:bodyPr/>
          <a:lstStyle/>
          <a:p>
            <a:fld id="{788F521B-4F0F-4946-AB5C-4EEDFC0F2684}" type="slidenum">
              <a:rPr lang="es-CO" smtClean="0"/>
              <a:t>‹Nº›</a:t>
            </a:fld>
            <a:endParaRPr lang="es-CO"/>
          </a:p>
        </p:txBody>
      </p:sp>
    </p:spTree>
    <p:extLst>
      <p:ext uri="{BB962C8B-B14F-4D97-AF65-F5344CB8AC3E}">
        <p14:creationId xmlns:p14="http://schemas.microsoft.com/office/powerpoint/2010/main" val="2873715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BC12DF-FF36-4F64-A15D-6AC69AB464A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3ECF0803-24CB-48B0-90D4-754D6EB539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A1C55056-60C6-449A-BBA2-6A56B66113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A7FAB52-BC0F-410B-993E-5F9240C84E7D}"/>
              </a:ext>
            </a:extLst>
          </p:cNvPr>
          <p:cNvSpPr>
            <a:spLocks noGrp="1"/>
          </p:cNvSpPr>
          <p:nvPr>
            <p:ph type="dt" sz="half" idx="10"/>
          </p:nvPr>
        </p:nvSpPr>
        <p:spPr/>
        <p:txBody>
          <a:bodyPr/>
          <a:lstStyle/>
          <a:p>
            <a:fld id="{F38EE481-B9B7-4C14-8FD1-B9FDB1C11D78}" type="datetimeFigureOut">
              <a:rPr lang="es-CO" smtClean="0"/>
              <a:t>14/02/2023</a:t>
            </a:fld>
            <a:endParaRPr lang="es-CO"/>
          </a:p>
        </p:txBody>
      </p:sp>
      <p:sp>
        <p:nvSpPr>
          <p:cNvPr id="6" name="Marcador de pie de página 5">
            <a:extLst>
              <a:ext uri="{FF2B5EF4-FFF2-40B4-BE49-F238E27FC236}">
                <a16:creationId xmlns:a16="http://schemas.microsoft.com/office/drawing/2014/main" id="{2E06CC7F-F347-4F11-9C53-8D7013B3426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3C1CEA0B-4124-41FC-91ED-9F269E7C4106}"/>
              </a:ext>
            </a:extLst>
          </p:cNvPr>
          <p:cNvSpPr>
            <a:spLocks noGrp="1"/>
          </p:cNvSpPr>
          <p:nvPr>
            <p:ph type="sldNum" sz="quarter" idx="12"/>
          </p:nvPr>
        </p:nvSpPr>
        <p:spPr/>
        <p:txBody>
          <a:bodyPr/>
          <a:lstStyle/>
          <a:p>
            <a:fld id="{788F521B-4F0F-4946-AB5C-4EEDFC0F2684}" type="slidenum">
              <a:rPr lang="es-CO" smtClean="0"/>
              <a:t>‹Nº›</a:t>
            </a:fld>
            <a:endParaRPr lang="es-CO"/>
          </a:p>
        </p:txBody>
      </p:sp>
    </p:spTree>
    <p:extLst>
      <p:ext uri="{BB962C8B-B14F-4D97-AF65-F5344CB8AC3E}">
        <p14:creationId xmlns:p14="http://schemas.microsoft.com/office/powerpoint/2010/main" val="2785329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79687B9-7D2A-41B3-8C48-31E08CD9DF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A3C6161-65B6-432D-A2CE-D0B404435B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9B87470-8B2E-4E20-A8DC-8BD14C8D64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8EE481-B9B7-4C14-8FD1-B9FDB1C11D78}" type="datetimeFigureOut">
              <a:rPr lang="es-CO" smtClean="0"/>
              <a:t>14/02/2023</a:t>
            </a:fld>
            <a:endParaRPr lang="es-CO"/>
          </a:p>
        </p:txBody>
      </p:sp>
      <p:sp>
        <p:nvSpPr>
          <p:cNvPr id="5" name="Marcador de pie de página 4">
            <a:extLst>
              <a:ext uri="{FF2B5EF4-FFF2-40B4-BE49-F238E27FC236}">
                <a16:creationId xmlns:a16="http://schemas.microsoft.com/office/drawing/2014/main" id="{167BBC2F-0243-47CC-B493-161CEA4B8E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A7A8A165-63C5-4BF6-8786-0F90DD6639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8F521B-4F0F-4946-AB5C-4EEDFC0F2684}" type="slidenum">
              <a:rPr lang="es-CO" smtClean="0"/>
              <a:t>‹Nº›</a:t>
            </a:fld>
            <a:endParaRPr lang="es-CO"/>
          </a:p>
        </p:txBody>
      </p:sp>
    </p:spTree>
    <p:extLst>
      <p:ext uri="{BB962C8B-B14F-4D97-AF65-F5344CB8AC3E}">
        <p14:creationId xmlns:p14="http://schemas.microsoft.com/office/powerpoint/2010/main" val="32203254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www.corteconstitucional.gov.co/relatoria/2009/C-684-09.ht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FF4855C-2294-43EC-B73C-B0AF05022A49}"/>
              </a:ext>
            </a:extLst>
          </p:cNvPr>
          <p:cNvSpPr/>
          <p:nvPr/>
        </p:nvSpPr>
        <p:spPr>
          <a:xfrm>
            <a:off x="559114" y="510989"/>
            <a:ext cx="10967139" cy="5939446"/>
          </a:xfrm>
          <a:prstGeom prst="rect">
            <a:avLst/>
          </a:prstGeom>
        </p:spPr>
        <p:txBody>
          <a:bodyPr wrap="square">
            <a:spAutoFit/>
          </a:bodyPr>
          <a:lstStyle/>
          <a:p>
            <a:pPr>
              <a:lnSpc>
                <a:spcPct val="107000"/>
              </a:lnSpc>
              <a:spcAft>
                <a:spcPts val="0"/>
              </a:spcAft>
            </a:pPr>
            <a:r>
              <a:rPr lang="es-CO" sz="4400" dirty="0">
                <a:latin typeface="Maiandra GD" panose="020E0502030308020204" pitchFamily="34" charset="0"/>
                <a:ea typeface="Calibri" panose="020F0502020204030204" pitchFamily="34" charset="0"/>
                <a:cs typeface="MuseoSans-900"/>
              </a:rPr>
              <a:t>GENERALIDADES DEL PROGRAMA </a:t>
            </a:r>
            <a:endParaRPr lang="es-CO" sz="4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4400" b="1" i="1" dirty="0">
                <a:solidFill>
                  <a:schemeClr val="accent1">
                    <a:lumMod val="75000"/>
                  </a:schemeClr>
                </a:solidFill>
                <a:latin typeface="Maiandra GD" panose="020E0502030308020204" pitchFamily="34" charset="0"/>
                <a:ea typeface="Calibri" panose="020F0502020204030204" pitchFamily="34" charset="0"/>
                <a:cs typeface="MuseoSans-900"/>
              </a:rPr>
              <a:t>SEGUIMIENTO JUDICIAL A TRATAMIENTO DE DROGAS</a:t>
            </a:r>
          </a:p>
          <a:p>
            <a:pPr>
              <a:lnSpc>
                <a:spcPct val="107000"/>
              </a:lnSpc>
              <a:spcAft>
                <a:spcPts val="0"/>
              </a:spcAft>
            </a:pPr>
            <a:endParaRPr lang="es-CO" sz="4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b="1" dirty="0">
                <a:latin typeface="Maiandra GD" panose="020E0502030308020204" pitchFamily="34" charset="0"/>
                <a:ea typeface="Calibri" panose="020F0502020204030204" pitchFamily="34" charset="0"/>
                <a:cs typeface="MuseoSans-900"/>
              </a:rPr>
              <a:t> </a:t>
            </a:r>
            <a:endParaRPr lang="es-CO" dirty="0">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0"/>
              </a:spcAft>
            </a:pPr>
            <a:r>
              <a:rPr lang="es-CO" b="1" dirty="0">
                <a:latin typeface="Maiandra GD" panose="020E0502030308020204" pitchFamily="34" charset="0"/>
                <a:ea typeface="Calibri" panose="020F0502020204030204" pitchFamily="34" charset="0"/>
                <a:cs typeface="MuseoSans-900"/>
              </a:rPr>
              <a:t>Juan Mauricio Peña Salazar</a:t>
            </a:r>
            <a:endParaRPr lang="es-CO" dirty="0">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0"/>
              </a:spcAft>
            </a:pPr>
            <a:r>
              <a:rPr lang="es-CO" b="1" dirty="0">
                <a:latin typeface="Maiandra GD" panose="020E0502030308020204" pitchFamily="34" charset="0"/>
                <a:ea typeface="Calibri" panose="020F0502020204030204" pitchFamily="34" charset="0"/>
                <a:cs typeface="MuseoSans-900"/>
              </a:rPr>
              <a:t>Juez Segundo Penal Municipal Con Función De Control de Garantías de Manizales</a:t>
            </a:r>
            <a:endParaRPr lang="es-CO" dirty="0">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0"/>
              </a:spcAft>
            </a:pPr>
            <a:r>
              <a:rPr lang="es-CO" b="1" dirty="0">
                <a:latin typeface="Maiandra GD" panose="020E0502030308020204" pitchFamily="34" charset="0"/>
                <a:ea typeface="Calibri" panose="020F0502020204030204" pitchFamily="34" charset="0"/>
                <a:cs typeface="MuseoSans-900"/>
              </a:rPr>
              <a:t>Juez Coordinador del Centro de Servicios de los Juzgados Penales para Adolescentes de Manizales</a:t>
            </a:r>
            <a:endParaRPr lang="es-CO"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dirty="0">
                <a:latin typeface="Maiandra GD" panose="020E0502030308020204" pitchFamily="34" charset="0"/>
                <a:ea typeface="Calibri" panose="020F0502020204030204" pitchFamily="34" charset="0"/>
                <a:cs typeface="MuseoSans-900"/>
              </a:rPr>
              <a:t> </a:t>
            </a:r>
            <a:endParaRPr lang="es-CO"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CO" dirty="0">
              <a:latin typeface="Maiandra GD" panose="020E0502030308020204" pitchFamily="34" charset="0"/>
              <a:ea typeface="Calibri" panose="020F0502020204030204" pitchFamily="34" charset="0"/>
              <a:cs typeface="MuseoSans-900"/>
            </a:endParaRPr>
          </a:p>
          <a:p>
            <a:pPr>
              <a:lnSpc>
                <a:spcPct val="107000"/>
              </a:lnSpc>
              <a:spcAft>
                <a:spcPts val="0"/>
              </a:spcAft>
            </a:pPr>
            <a:endParaRPr lang="es-CO" dirty="0">
              <a:latin typeface="Maiandra GD" panose="020E0502030308020204" pitchFamily="34" charset="0"/>
              <a:ea typeface="Calibri" panose="020F0502020204030204" pitchFamily="34" charset="0"/>
              <a:cs typeface="MuseoSans-900"/>
            </a:endParaRPr>
          </a:p>
          <a:p>
            <a:pPr>
              <a:lnSpc>
                <a:spcPct val="107000"/>
              </a:lnSpc>
              <a:spcAft>
                <a:spcPts val="0"/>
              </a:spcAft>
            </a:pPr>
            <a:r>
              <a:rPr lang="es-CO" dirty="0">
                <a:latin typeface="Maiandra GD" panose="020E0502030308020204" pitchFamily="34" charset="0"/>
                <a:ea typeface="Calibri" panose="020F0502020204030204" pitchFamily="34" charset="0"/>
                <a:cs typeface="MuseoSans-900"/>
              </a:rPr>
              <a:t>Basado en </a:t>
            </a:r>
            <a:r>
              <a:rPr lang="es-CO" i="1" dirty="0">
                <a:latin typeface="Maiandra GD" panose="020E0502030308020204" pitchFamily="34" charset="0"/>
                <a:ea typeface="Calibri" panose="020F0502020204030204" pitchFamily="34" charset="0"/>
                <a:cs typeface="MuseoSans-900"/>
              </a:rPr>
              <a:t>DOCUMENTO GUÍA </a:t>
            </a:r>
            <a:r>
              <a:rPr lang="es-CO" i="1" dirty="0">
                <a:latin typeface="Maiandra GD" panose="020E0502030308020204" pitchFamily="34" charset="0"/>
                <a:ea typeface="Calibri" panose="020F0502020204030204" pitchFamily="34" charset="0"/>
                <a:cs typeface="MuseoSans-700"/>
              </a:rPr>
              <a:t>DE SEGUIMIENTO JUDICIAL AL</a:t>
            </a:r>
            <a:r>
              <a:rPr lang="es-CO" i="1" dirty="0">
                <a:latin typeface="Maiandra GD" panose="020E0502030308020204" pitchFamily="34" charset="0"/>
                <a:ea typeface="Calibri" panose="020F0502020204030204" pitchFamily="34" charset="0"/>
                <a:cs typeface="MuseoSans-900"/>
              </a:rPr>
              <a:t> </a:t>
            </a:r>
            <a:r>
              <a:rPr lang="es-CO" i="1" dirty="0">
                <a:latin typeface="Maiandra GD" panose="020E0502030308020204" pitchFamily="34" charset="0"/>
                <a:ea typeface="Calibri" panose="020F0502020204030204" pitchFamily="34" charset="0"/>
                <a:cs typeface="MuseoSans-300"/>
              </a:rPr>
              <a:t>TRATAMIENTO DE DROGAS EN EL </a:t>
            </a:r>
            <a:r>
              <a:rPr lang="es-CO" i="1" dirty="0">
                <a:latin typeface="Maiandra GD" panose="020E0502030308020204" pitchFamily="34" charset="0"/>
                <a:ea typeface="Calibri" panose="020F0502020204030204" pitchFamily="34" charset="0"/>
                <a:cs typeface="MuseoSans-900"/>
              </a:rPr>
              <a:t>-SRPA- </a:t>
            </a:r>
            <a:r>
              <a:rPr lang="es-CO" i="1" dirty="0">
                <a:latin typeface="Maiandra GD" panose="020E0502030308020204" pitchFamily="34" charset="0"/>
                <a:ea typeface="Calibri" panose="020F0502020204030204" pitchFamily="34" charset="0"/>
                <a:cs typeface="MuseoSans-500"/>
              </a:rPr>
              <a:t>PARA LOS TERRITORIOS</a:t>
            </a:r>
            <a:endParaRPr lang="es-CO"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O" dirty="0">
                <a:solidFill>
                  <a:schemeClr val="accent1">
                    <a:lumMod val="75000"/>
                  </a:schemeClr>
                </a:solidFill>
                <a:latin typeface="Maiandra GD" panose="020E0502030308020204" pitchFamily="34" charset="0"/>
                <a:ea typeface="Calibri" panose="020F0502020204030204" pitchFamily="34" charset="0"/>
                <a:cs typeface="Times New Roman" panose="02020603050405020304" pitchFamily="18" charset="0"/>
              </a:rPr>
              <a:t> </a:t>
            </a:r>
            <a:endParaRPr lang="es-CO"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8860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83717F6-C498-4A4F-84B2-62EDE52F40C0}"/>
              </a:ext>
            </a:extLst>
          </p:cNvPr>
          <p:cNvSpPr/>
          <p:nvPr/>
        </p:nvSpPr>
        <p:spPr>
          <a:xfrm>
            <a:off x="374073" y="443344"/>
            <a:ext cx="11208327" cy="6000617"/>
          </a:xfrm>
          <a:prstGeom prst="rect">
            <a:avLst/>
          </a:prstGeom>
        </p:spPr>
        <p:txBody>
          <a:bodyPr wrap="square">
            <a:spAutoFit/>
          </a:bodyPr>
          <a:lstStyle/>
          <a:p>
            <a:pPr>
              <a:lnSpc>
                <a:spcPct val="107000"/>
              </a:lnSpc>
              <a:spcAft>
                <a:spcPts val="0"/>
              </a:spcAft>
            </a:pPr>
            <a:r>
              <a:rPr lang="es-CO" sz="3600" b="1" dirty="0">
                <a:solidFill>
                  <a:srgbClr val="00B0F0"/>
                </a:solidFill>
                <a:latin typeface="Maiandra GD" panose="020E0502030308020204" pitchFamily="34" charset="0"/>
                <a:ea typeface="Calibri" panose="020F0502020204030204" pitchFamily="34" charset="0"/>
                <a:cs typeface="FuturaBT-Bold"/>
              </a:rPr>
              <a:t>Generalidades del Programa de Seguimiento Judicial al Tratamiento de Drogas en el SRPA (II)</a:t>
            </a:r>
            <a:endParaRPr lang="es-CO" sz="36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Manifestación voluntaria y expresa del adolescente de desear ingresar al programa.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Consentimiento y compromiso del grupo familiar</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Participación informada de la víctima cuando sea identificable (componente restaurativo)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Población objetivo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FuturaBT-Book"/>
              </a:rPr>
              <a:t>Población mayor de 14 años y menor de 18 años que ingresa al Sistema de Responsabilidad Penal para Adolescentes por la presunta comisión de un delito motivado por consumo problemático de drogas.</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6286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3C15F7F-760B-495E-BF8D-D0ED05B26C0C}"/>
              </a:ext>
            </a:extLst>
          </p:cNvPr>
          <p:cNvSpPr/>
          <p:nvPr/>
        </p:nvSpPr>
        <p:spPr>
          <a:xfrm>
            <a:off x="526473" y="443345"/>
            <a:ext cx="11111345" cy="5934766"/>
          </a:xfrm>
          <a:prstGeom prst="rect">
            <a:avLst/>
          </a:prstGeom>
        </p:spPr>
        <p:txBody>
          <a:bodyPr wrap="square">
            <a:spAutoFit/>
          </a:bodyPr>
          <a:lstStyle/>
          <a:p>
            <a:pPr>
              <a:lnSpc>
                <a:spcPct val="107000"/>
              </a:lnSpc>
              <a:spcAft>
                <a:spcPts val="0"/>
              </a:spcAft>
            </a:pPr>
            <a:r>
              <a:rPr lang="es-CO" sz="3600" b="1" dirty="0">
                <a:solidFill>
                  <a:srgbClr val="FF0000"/>
                </a:solidFill>
                <a:latin typeface="Maiandra GD" panose="020E0502030308020204" pitchFamily="34" charset="0"/>
                <a:ea typeface="Calibri" panose="020F0502020204030204" pitchFamily="34" charset="0"/>
                <a:cs typeface="FuturaBT-Bold"/>
              </a:rPr>
              <a:t>Generalidades del Programa de Seguimiento Judicial al Tratamiento de Drogas en el SRPA (III)</a:t>
            </a:r>
            <a:endParaRPr lang="es-CO" sz="3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1066800" algn="l"/>
              </a:tabLst>
            </a:pPr>
            <a:endParaRPr lang="es-CO" sz="2000" b="1"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tabLst>
                <a:tab pos="1066800" algn="l"/>
              </a:tabLst>
            </a:pPr>
            <a:r>
              <a:rPr lang="es-CO" sz="2400" b="1" dirty="0">
                <a:latin typeface="Maiandra GD" panose="020E0502030308020204" pitchFamily="34" charset="0"/>
                <a:ea typeface="Calibri" panose="020F0502020204030204" pitchFamily="34" charset="0"/>
                <a:cs typeface="FuturaBT-Bold"/>
              </a:rPr>
              <a:t>Objetivos del Programa</a:t>
            </a:r>
          </a:p>
          <a:p>
            <a:pPr>
              <a:lnSpc>
                <a:spcPct val="107000"/>
              </a:lnSpc>
              <a:spcAft>
                <a:spcPts val="0"/>
              </a:spcAft>
            </a:pP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Prevenir reincidencia y </a:t>
            </a:r>
            <a:r>
              <a:rPr lang="es-CO" sz="2400" dirty="0" err="1">
                <a:latin typeface="Maiandra GD" panose="020E0502030308020204" pitchFamily="34" charset="0"/>
                <a:ea typeface="Calibri" panose="020F0502020204030204" pitchFamily="34" charset="0"/>
                <a:cs typeface="FuturaBT-Book"/>
              </a:rPr>
              <a:t>sobrejudicialización</a:t>
            </a:r>
            <a:r>
              <a:rPr lang="es-CO" sz="2400" dirty="0">
                <a:latin typeface="Maiandra GD" panose="020E0502030308020204" pitchFamily="34" charset="0"/>
                <a:ea typeface="Calibri" panose="020F0502020204030204" pitchFamily="34" charset="0"/>
                <a:cs typeface="FuturaBT-Book"/>
              </a:rPr>
              <a:t> de adolescentes que cometen delitos como consecuencia del consumo problemático de sustancias.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 Intervenir consumo de drogas en adolescentes del SRPA basados en evidencia científica.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 Mejorar la confianza de la ciudadanía en la justicia a partir del enfoque restaurativo.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 Acompañar a los adolescentes en construcción de sus proyectos de vida.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 Fomentar inclusión social, educativa, productiva y cultural de los adolescentes para disminuir la reincidencia delictiva.</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8576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0894811-1A0C-46E1-8AB2-75925A776539}"/>
              </a:ext>
            </a:extLst>
          </p:cNvPr>
          <p:cNvSpPr/>
          <p:nvPr/>
        </p:nvSpPr>
        <p:spPr>
          <a:xfrm>
            <a:off x="471055" y="415636"/>
            <a:ext cx="11125200" cy="6790962"/>
          </a:xfrm>
          <a:prstGeom prst="rect">
            <a:avLst/>
          </a:prstGeom>
        </p:spPr>
        <p:txBody>
          <a:bodyPr wrap="square">
            <a:spAutoFit/>
          </a:bodyPr>
          <a:lstStyle/>
          <a:p>
            <a:pPr>
              <a:lnSpc>
                <a:spcPct val="107000"/>
              </a:lnSpc>
              <a:spcAft>
                <a:spcPts val="0"/>
              </a:spcAft>
            </a:pPr>
            <a:r>
              <a:rPr lang="es-CO" sz="3600" b="1" dirty="0">
                <a:solidFill>
                  <a:srgbClr val="002060"/>
                </a:solidFill>
                <a:latin typeface="Maiandra GD" panose="020E0502030308020204" pitchFamily="34" charset="0"/>
                <a:ea typeface="Calibri" panose="020F0502020204030204" pitchFamily="34" charset="0"/>
                <a:cs typeface="FuturaBT-Bold"/>
              </a:rPr>
              <a:t>Generalidades del Programa de Seguimiento Judicial al Tratamiento de Drogas en el SRPA (IV)</a:t>
            </a:r>
            <a:endParaRPr lang="es-CO" sz="3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Consumo de sustancias psicoactivas en adolescentes del SRPA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Estadísticas del ICBF en el periodo 2007 – 2017: 242.300 adolescentes ingresaron al Sistema de Responsabilidad Penal para Adolescentes por la presunta comisión de delitos. Los delitos que más se presentaron en este periodo fueron:</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i="1" dirty="0">
                <a:latin typeface="Maiandra GD" panose="020E0502030308020204" pitchFamily="34" charset="0"/>
                <a:ea typeface="Calibri" panose="020F0502020204030204" pitchFamily="34" charset="0"/>
                <a:cs typeface="FuturaBT-Book"/>
              </a:rPr>
              <a:t>tráfico, fabricación o porte de estupefacientes (30%)</a:t>
            </a:r>
            <a:r>
              <a:rPr lang="es-CO" sz="2400" i="1" dirty="0">
                <a:latin typeface="Calibri" panose="020F0502020204030204" pitchFamily="34" charset="0"/>
                <a:ea typeface="Calibri" panose="020F0502020204030204" pitchFamily="34" charset="0"/>
                <a:cs typeface="Times New Roman" panose="02020603050405020304" pitchFamily="18" charset="0"/>
              </a:rPr>
              <a:t>; </a:t>
            </a:r>
            <a:r>
              <a:rPr lang="es-CO" sz="2400" i="1" dirty="0">
                <a:latin typeface="Maiandra GD" panose="020E0502030308020204" pitchFamily="34" charset="0"/>
                <a:ea typeface="Calibri" panose="020F0502020204030204" pitchFamily="34" charset="0"/>
                <a:cs typeface="FuturaBT-Book"/>
              </a:rPr>
              <a:t>hurto (29%); hurto calificado (12%).</a:t>
            </a:r>
            <a:endParaRPr lang="es-CO" sz="2400" i="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En 2017, 19.052 adolescentes entre los 14 y los 17 años estuvieron vinculados al SRPA.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7626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14D54AE-F611-481D-84DC-785D980DF1A3}"/>
              </a:ext>
            </a:extLst>
          </p:cNvPr>
          <p:cNvSpPr/>
          <p:nvPr/>
        </p:nvSpPr>
        <p:spPr>
          <a:xfrm>
            <a:off x="657726" y="395798"/>
            <a:ext cx="10876548" cy="6329938"/>
          </a:xfrm>
          <a:prstGeom prst="rect">
            <a:avLst/>
          </a:prstGeom>
        </p:spPr>
        <p:txBody>
          <a:bodyPr wrap="square">
            <a:spAutoFit/>
          </a:bodyPr>
          <a:lstStyle/>
          <a:p>
            <a:pPr algn="ctr">
              <a:lnSpc>
                <a:spcPct val="107000"/>
              </a:lnSpc>
              <a:spcAft>
                <a:spcPts val="0"/>
              </a:spcAft>
            </a:pPr>
            <a:r>
              <a:rPr lang="es-CO" sz="3200" b="1" dirty="0">
                <a:latin typeface="Maiandra GD" panose="020E0502030308020204" pitchFamily="34" charset="0"/>
                <a:ea typeface="Calibri" panose="020F0502020204030204" pitchFamily="34" charset="0"/>
                <a:cs typeface="FuturaBT-Bold"/>
              </a:rPr>
              <a:t>Generalidades del Programa de Seguimiento Judicial al Tratamiento de Drogas en el SRPA (V)</a:t>
            </a:r>
            <a:endParaRPr lang="es-CO"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El Estudio de consumo de sustancias psicoactivas en población del Sistema de Responsabilidad Penal para Adolescentes (SRPA) – 2017 arroja los siguientes resultados: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La marihuana es la sustancia más consumida. El 84.4% de los adolescentes afirmó haberla consumido alguna vez en la vida.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Del total de jóvenes encuestados, el 54,4% informó haber consumido marihuana en el último </a:t>
            </a:r>
            <a:r>
              <a:rPr lang="es-CO" sz="2800" dirty="0">
                <a:latin typeface="Maiandra GD" panose="020E0502030308020204" pitchFamily="34" charset="0"/>
                <a:ea typeface="Calibri" panose="020F0502020204030204" pitchFamily="34" charset="0"/>
                <a:cs typeface="FuturaBT-Book"/>
              </a:rPr>
              <a:t>año</a:t>
            </a:r>
            <a:r>
              <a:rPr lang="es-CO" sz="2400" dirty="0">
                <a:latin typeface="Maiandra GD" panose="020E0502030308020204" pitchFamily="34" charset="0"/>
                <a:ea typeface="Calibri" panose="020F0502020204030204" pitchFamily="34" charset="0"/>
                <a:cs typeface="FuturaBT-Book"/>
              </a:rPr>
              <a:t>.</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Las mujeres y hombres con medidas privativas de la libertad, presentan consumo problemático de marihuana en igual proporción (88,9%).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Las mujeres están por encima de los hombres en la categoría de abuso (76,8% vs 65,5%).</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4986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3E10951-6B3F-4666-84F3-299F1AB99FBE}"/>
              </a:ext>
            </a:extLst>
          </p:cNvPr>
          <p:cNvSpPr/>
          <p:nvPr/>
        </p:nvSpPr>
        <p:spPr>
          <a:xfrm>
            <a:off x="609599" y="581891"/>
            <a:ext cx="11152909" cy="4361707"/>
          </a:xfrm>
          <a:prstGeom prst="rect">
            <a:avLst/>
          </a:prstGeom>
        </p:spPr>
        <p:txBody>
          <a:bodyPr wrap="square">
            <a:spAutoFit/>
          </a:bodyPr>
          <a:lstStyle/>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La cocaína es la segunda sustancia de mayor preferencia entre los adolescentes. El 42% de los encuestados manifestó haberla consumido en el último año y el 25,7% en el último mes. Entre quienes dijeron haber usado cocaína, el 47,4% cumple los criterios para abuso y el 69,1 % para dependencia.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Las mujeres con sanción privativa de la libertad, cumplen los criterios para dependencia de la cocaína en alta proporción, (82,1%) y es llamativamente mayor que en los hombres (76,7%).</a:t>
            </a:r>
          </a:p>
          <a:p>
            <a:pPr marL="342900" lvl="0" indent="-342900">
              <a:lnSpc>
                <a:spcPct val="107000"/>
              </a:lnSpc>
              <a:spcAft>
                <a:spcPts val="0"/>
              </a:spcAft>
              <a:buFont typeface="Symbol" panose="05050102010706020507" pitchFamily="18" charset="2"/>
              <a:buChar char=""/>
            </a:pPr>
            <a:endParaRPr lang="es-CO" sz="2400" dirty="0">
              <a:latin typeface="Calibri" panose="020F0502020204030204" pitchFamily="34" charset="0"/>
              <a:ea typeface="Calibri" panose="020F0502020204030204" pitchFamily="34" charset="0"/>
              <a:cs typeface="Times New Roman" panose="02020603050405020304" pitchFamily="18" charset="0"/>
            </a:endParaRPr>
          </a:p>
          <a:p>
            <a:r>
              <a:rPr lang="es-CO" sz="2400" dirty="0">
                <a:latin typeface="Maiandra GD" panose="020E0502030308020204" pitchFamily="34" charset="0"/>
                <a:ea typeface="Calibri" panose="020F0502020204030204" pitchFamily="34" charset="0"/>
                <a:cs typeface="FuturaBT-Book"/>
              </a:rPr>
              <a:t>Dadas las cifras de consumo problemático, abuso y dependencia en adolescentes y jóvenes del SRPA, el porcentaje de quienes han recibido tratamiento alguna vez en la vida, es bajo (17,3%). </a:t>
            </a:r>
            <a:endParaRPr lang="es-CO" sz="2400" dirty="0"/>
          </a:p>
        </p:txBody>
      </p:sp>
    </p:spTree>
    <p:extLst>
      <p:ext uri="{BB962C8B-B14F-4D97-AF65-F5344CB8AC3E}">
        <p14:creationId xmlns:p14="http://schemas.microsoft.com/office/powerpoint/2010/main" val="3061851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98637F7-1EE5-43E3-BD55-3A97CEB21247}"/>
              </a:ext>
            </a:extLst>
          </p:cNvPr>
          <p:cNvSpPr/>
          <p:nvPr/>
        </p:nvSpPr>
        <p:spPr>
          <a:xfrm>
            <a:off x="595745" y="484909"/>
            <a:ext cx="11042073" cy="6000617"/>
          </a:xfrm>
          <a:prstGeom prst="rect">
            <a:avLst/>
          </a:prstGeom>
        </p:spPr>
        <p:txBody>
          <a:bodyPr wrap="square">
            <a:spAutoFit/>
          </a:bodyPr>
          <a:lstStyle/>
          <a:p>
            <a:pPr>
              <a:lnSpc>
                <a:spcPct val="107000"/>
              </a:lnSpc>
              <a:spcAft>
                <a:spcPts val="0"/>
              </a:spcAft>
            </a:pPr>
            <a:r>
              <a:rPr lang="es-CO" sz="3600" b="1" dirty="0">
                <a:solidFill>
                  <a:srgbClr val="FFFF00"/>
                </a:solidFill>
                <a:latin typeface="Maiandra GD" panose="020E0502030308020204" pitchFamily="34" charset="0"/>
                <a:ea typeface="Calibri" panose="020F0502020204030204" pitchFamily="34" charset="0"/>
                <a:cs typeface="FuturaBT-Bold"/>
              </a:rPr>
              <a:t>Generalidades del Programa de Seguimiento Judicial al Tratamiento de Drogas en el SRPA (VI)</a:t>
            </a:r>
            <a:endParaRPr lang="es-CO" sz="36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Times New Roman" panose="02020603050405020304" pitchFamily="18" charset="0"/>
              </a:rPr>
              <a:t>Patrones de vida asociados al consumo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Dinámicas familiares disfuncionales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Maltrato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Violencia intrafamiliar</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Abandono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Indiferencia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Falta de límites y modelos inapropiados.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Normalización del consumo de drogas en contextos familiares y alta disponibilidad de las sustancias.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0800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BE18B13-47D5-4F5C-9D7A-F8E018A81E0C}"/>
              </a:ext>
            </a:extLst>
          </p:cNvPr>
          <p:cNvSpPr/>
          <p:nvPr/>
        </p:nvSpPr>
        <p:spPr>
          <a:xfrm>
            <a:off x="484909" y="554181"/>
            <a:ext cx="11360727" cy="5802999"/>
          </a:xfrm>
          <a:prstGeom prst="rect">
            <a:avLst/>
          </a:prstGeom>
        </p:spPr>
        <p:txBody>
          <a:bodyPr wrap="square">
            <a:spAutoFit/>
          </a:bodyPr>
          <a:lstStyle/>
          <a:p>
            <a:pPr>
              <a:lnSpc>
                <a:spcPct val="107000"/>
              </a:lnSpc>
              <a:spcAft>
                <a:spcPts val="0"/>
              </a:spcAft>
            </a:pPr>
            <a:r>
              <a:rPr lang="es-CO" sz="3600" b="1" dirty="0">
                <a:solidFill>
                  <a:schemeClr val="accent1">
                    <a:lumMod val="60000"/>
                    <a:lumOff val="40000"/>
                  </a:schemeClr>
                </a:solidFill>
                <a:latin typeface="Maiandra GD" panose="020E0502030308020204" pitchFamily="34" charset="0"/>
                <a:ea typeface="Calibri" panose="020F0502020204030204" pitchFamily="34" charset="0"/>
                <a:cs typeface="Times New Roman" panose="02020603050405020304" pitchFamily="18" charset="0"/>
              </a:rPr>
              <a:t>Componentes del programa (I)</a:t>
            </a:r>
            <a:endParaRPr lang="es-CO" sz="3600" dirty="0">
              <a:solidFill>
                <a:schemeClr val="accent1">
                  <a:lumMod val="60000"/>
                  <a:lumOff val="4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Componente jurídico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El SJTD ha sido concebido como alternativa a la privación de la libertad para los adolescentes y jóvenes que cometen delitos como consecuencia del consumo problemático de drogas.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El SJTD se caracteriza también por otorgar alternativa a la judicialización de los adolescentes que ingresan al SRPA por delitos cometidos como consecuencia del consumo.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Se incentiva la aplicación del principio de oportunidad; el seguimiento, la revisión y la sustitución de la sanción; el uso de sanciones no privativas de la libertad y las medidas complementarias; y el seguimiento permanente del proceso del adolescente por parte de las autoridades judiciales.</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5728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26FA894-47D9-4013-8AAE-F226699F5180}"/>
              </a:ext>
            </a:extLst>
          </p:cNvPr>
          <p:cNvSpPr/>
          <p:nvPr/>
        </p:nvSpPr>
        <p:spPr>
          <a:xfrm>
            <a:off x="221672" y="443345"/>
            <a:ext cx="11319163" cy="5473678"/>
          </a:xfrm>
          <a:prstGeom prst="rect">
            <a:avLst/>
          </a:prstGeom>
        </p:spPr>
        <p:txBody>
          <a:bodyPr wrap="square">
            <a:spAutoFit/>
          </a:bodyPr>
          <a:lstStyle/>
          <a:p>
            <a:pPr>
              <a:lnSpc>
                <a:spcPct val="107000"/>
              </a:lnSpc>
              <a:spcAft>
                <a:spcPts val="0"/>
              </a:spcAft>
            </a:pPr>
            <a:r>
              <a:rPr lang="es-CO" sz="3600" b="1" dirty="0">
                <a:solidFill>
                  <a:srgbClr val="00B0F0"/>
                </a:solidFill>
                <a:latin typeface="Maiandra GD" panose="020E0502030308020204" pitchFamily="34" charset="0"/>
                <a:ea typeface="Calibri" panose="020F0502020204030204" pitchFamily="34" charset="0"/>
                <a:cs typeface="Times New Roman" panose="02020603050405020304" pitchFamily="18" charset="0"/>
              </a:rPr>
              <a:t>Componentes del programa (II)</a:t>
            </a:r>
            <a:endParaRPr lang="es-CO" sz="36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Times New Roman" panose="02020603050405020304" pitchFamily="18" charset="0"/>
              </a:rPr>
              <a:t>Componente jurídico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Franklin Gothic Book" panose="020B0503020102020204" pitchFamily="34" charset="0"/>
              <a:buChar char="■"/>
              <a:tabLst>
                <a:tab pos="457200" algn="l"/>
              </a:tabLst>
            </a:pPr>
            <a:r>
              <a:rPr lang="es-CO" sz="2400" dirty="0">
                <a:latin typeface="Maiandra GD" panose="020E0502030308020204" pitchFamily="34" charset="0"/>
                <a:ea typeface="Calibri" panose="020F0502020204030204" pitchFamily="34" charset="0"/>
                <a:cs typeface="FuturaBT-Book"/>
              </a:rPr>
              <a:t>CONVENCIÓN SOBRE LOS DERECHOS DEL NIÑO (LEY 12 DE 1991).</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u="sng" dirty="0">
                <a:latin typeface="Maiandra GD" panose="020E0502030308020204" pitchFamily="34" charset="0"/>
                <a:ea typeface="Calibri" panose="020F0502020204030204" pitchFamily="34" charset="0"/>
                <a:cs typeface="FuturaBT-Book"/>
              </a:rPr>
              <a:t>Artículo 40. </a:t>
            </a:r>
            <a:r>
              <a:rPr lang="es-CO" sz="2400" u="sng" dirty="0" err="1">
                <a:latin typeface="Maiandra GD" panose="020E0502030308020204" pitchFamily="34" charset="0"/>
                <a:ea typeface="Calibri" panose="020F0502020204030204" pitchFamily="34" charset="0"/>
                <a:cs typeface="FuturaBT-Book"/>
              </a:rPr>
              <a:t>Num</a:t>
            </a:r>
            <a:r>
              <a:rPr lang="es-CO" sz="2400" u="sng" dirty="0">
                <a:latin typeface="Maiandra GD" panose="020E0502030308020204" pitchFamily="34" charset="0"/>
                <a:ea typeface="Calibri" panose="020F0502020204030204" pitchFamily="34" charset="0"/>
                <a:cs typeface="FuturaBT-Book"/>
              </a:rPr>
              <a:t>. 3</a:t>
            </a:r>
            <a:r>
              <a:rPr lang="es-CO" sz="2400" dirty="0">
                <a:latin typeface="Maiandra GD" panose="020E0502030308020204" pitchFamily="34" charset="0"/>
                <a:ea typeface="Calibri" panose="020F0502020204030204" pitchFamily="34" charset="0"/>
                <a:cs typeface="FuturaBT-Book"/>
              </a:rPr>
              <a:t>. </a:t>
            </a:r>
            <a:r>
              <a:rPr lang="es-CO" sz="2400" i="1" dirty="0">
                <a:latin typeface="Maiandra GD" panose="020E0502030308020204" pitchFamily="34" charset="0"/>
                <a:ea typeface="Calibri" panose="020F0502020204030204" pitchFamily="34" charset="0"/>
                <a:cs typeface="FuturaBT-Book"/>
              </a:rPr>
              <a:t>Los Estados Partes tomarán todas las medidas apropiadas para promover el establecimiento de leyes, procedimientos, autoridades e instituciones específicos para los niños de quienes se alegue que han infringido las leyes penales o a quienes se acuse o declare culpables de haber infringido esas leyes, y en particular: […]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i="1" dirty="0">
                <a:latin typeface="Maiandra GD" panose="020E0502030308020204" pitchFamily="34" charset="0"/>
                <a:ea typeface="Calibri" panose="020F0502020204030204" pitchFamily="34" charset="0"/>
                <a:cs typeface="FuturaBT-Book"/>
              </a:rPr>
              <a:t>b) Siempre que sea </a:t>
            </a:r>
            <a:r>
              <a:rPr lang="es-CO" sz="2400" i="1" u="sng" dirty="0">
                <a:latin typeface="Maiandra GD" panose="020E0502030308020204" pitchFamily="34" charset="0"/>
                <a:ea typeface="Calibri" panose="020F0502020204030204" pitchFamily="34" charset="0"/>
                <a:cs typeface="FuturaBT-Book"/>
              </a:rPr>
              <a:t>apropiado y deseable</a:t>
            </a:r>
            <a:r>
              <a:rPr lang="es-CO" sz="2400" i="1" dirty="0">
                <a:latin typeface="Maiandra GD" panose="020E0502030308020204" pitchFamily="34" charset="0"/>
                <a:ea typeface="Calibri" panose="020F0502020204030204" pitchFamily="34" charset="0"/>
                <a:cs typeface="FuturaBT-Book"/>
              </a:rPr>
              <a:t>, la adopción de medidas para tratar a esos niños </a:t>
            </a:r>
            <a:r>
              <a:rPr lang="es-CO" sz="2400" i="1" u="sng" dirty="0">
                <a:latin typeface="Maiandra GD" panose="020E0502030308020204" pitchFamily="34" charset="0"/>
                <a:ea typeface="Calibri" panose="020F0502020204030204" pitchFamily="34" charset="0"/>
                <a:cs typeface="FuturaBT-Book"/>
              </a:rPr>
              <a:t>sin recurrir a procedimientos judiciales</a:t>
            </a:r>
            <a:r>
              <a:rPr lang="es-CO" sz="2400" i="1" dirty="0">
                <a:latin typeface="Maiandra GD" panose="020E0502030308020204" pitchFamily="34" charset="0"/>
                <a:ea typeface="Calibri" panose="020F0502020204030204" pitchFamily="34" charset="0"/>
                <a:cs typeface="FuturaBT-Book"/>
              </a:rPr>
              <a:t>, en el entendimiento de que se respetarán plenamente los derechos humanos y las garantías legales.</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1921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90C522D-AD18-44F0-AAE1-2C31E5840333}"/>
              </a:ext>
            </a:extLst>
          </p:cNvPr>
          <p:cNvSpPr/>
          <p:nvPr/>
        </p:nvSpPr>
        <p:spPr>
          <a:xfrm>
            <a:off x="673768" y="409074"/>
            <a:ext cx="10708106" cy="5708742"/>
          </a:xfrm>
          <a:prstGeom prst="rect">
            <a:avLst/>
          </a:prstGeom>
        </p:spPr>
        <p:txBody>
          <a:bodyPr wrap="square">
            <a:spAutoFit/>
          </a:bodyPr>
          <a:lstStyle/>
          <a:p>
            <a:pPr>
              <a:lnSpc>
                <a:spcPct val="107000"/>
              </a:lnSpc>
              <a:spcAft>
                <a:spcPts val="0"/>
              </a:spcAft>
            </a:pPr>
            <a:r>
              <a:rPr lang="es-CO" b="1" dirty="0">
                <a:latin typeface="Maiandra GD" panose="020E0502030308020204" pitchFamily="34" charset="0"/>
                <a:ea typeface="Calibri" panose="020F0502020204030204" pitchFamily="34" charset="0"/>
                <a:cs typeface="Times New Roman" panose="02020603050405020304" pitchFamily="18" charset="0"/>
              </a:rPr>
              <a:t>Componente jurídico</a:t>
            </a:r>
            <a:endParaRPr lang="es-CO"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b="1" dirty="0">
                <a:latin typeface="Maiandra GD" panose="020E0502030308020204" pitchFamily="34" charset="0"/>
                <a:ea typeface="Calibri" panose="020F0502020204030204" pitchFamily="34" charset="0"/>
                <a:cs typeface="FuturaBT-Book"/>
              </a:rPr>
              <a:t> </a:t>
            </a:r>
            <a:endParaRPr lang="es-CO"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b="1" dirty="0">
                <a:latin typeface="Maiandra GD" panose="020E0502030308020204" pitchFamily="34" charset="0"/>
                <a:ea typeface="Calibri" panose="020F0502020204030204" pitchFamily="34" charset="0"/>
                <a:cs typeface="FuturaBT-Book"/>
              </a:rPr>
              <a:t>REGLAS MÍNIMAS DE LAS NACIONES UNIDAS PARA LA ADMINISTRACIÓN DE JUSTICIA DE MENORES (REGLAS DE BEIJIN -ART. 11 </a:t>
            </a:r>
            <a:r>
              <a:rPr lang="es-CO" b="1" i="1" dirty="0">
                <a:latin typeface="Maiandra GD" panose="020E0502030308020204" pitchFamily="34" charset="0"/>
                <a:ea typeface="Calibri" panose="020F0502020204030204" pitchFamily="34" charset="0"/>
                <a:cs typeface="FuturaBT-Book"/>
              </a:rPr>
              <a:t>REMISIÓN DE CASOS. </a:t>
            </a:r>
            <a:r>
              <a:rPr lang="es-CO" b="1" dirty="0">
                <a:latin typeface="Maiandra GD" panose="020E0502030308020204" pitchFamily="34" charset="0"/>
                <a:ea typeface="Calibri" panose="020F0502020204030204" pitchFamily="34" charset="0"/>
                <a:cs typeface="FuturaBT-Book"/>
              </a:rPr>
              <a:t>C-203 DE 2005 Y C-684 DE 2009)</a:t>
            </a:r>
            <a:endParaRPr lang="es-CO"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i="1" dirty="0">
                <a:latin typeface="Maiandra GD" panose="020E0502030308020204" pitchFamily="34" charset="0"/>
                <a:ea typeface="Calibri" panose="020F0502020204030204" pitchFamily="34" charset="0"/>
                <a:cs typeface="FuturaBT-Book"/>
              </a:rPr>
              <a:t>ART. 11. Remisión de casos 11.1 Se examinará la posibilidad, cuando proceda, de ocuparse de los menores delincuentes sin recurrir a las autoridades competentes, mencionadas en la regla 14.1 infra, para que los juzguen oficialmente. </a:t>
            </a:r>
            <a:endParaRPr lang="es-CO"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i="1" dirty="0">
                <a:latin typeface="Maiandra GD" panose="020E0502030308020204" pitchFamily="34" charset="0"/>
                <a:ea typeface="Calibri" panose="020F0502020204030204" pitchFamily="34" charset="0"/>
                <a:cs typeface="FuturaBT-Book"/>
              </a:rPr>
              <a:t>11.2 La policía, el Ministerio fiscal y otros organismos que se ocupen de los casos de delincuencia de menores estarán facultados para fallar dichos casos discrecionalmente, sin necesidad de vista oficial, con arreglo a los criterios establecidos al efecto en los respectivos sistemas jurídicos y también en armonía con los principios contenidos en las presentes Reglas. </a:t>
            </a:r>
            <a:endParaRPr lang="es-CO"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i="1" dirty="0">
                <a:latin typeface="Maiandra GD" panose="020E0502030308020204" pitchFamily="34" charset="0"/>
                <a:ea typeface="Calibri" panose="020F0502020204030204" pitchFamily="34" charset="0"/>
                <a:cs typeface="FuturaBT-Book"/>
              </a:rPr>
              <a:t>11.3 Toda remisión que signifique poner al menor a disposición de las instituciones pertinentes de la comunidad o de otro tipo estará supeditada al consentimiento del menor o al de sus padres o su tutor; sin embargo, la decisión relativa a la remisión del caso se someterá al examen de una autoridad competente, cuando así se solicite. </a:t>
            </a:r>
            <a:endParaRPr lang="es-CO"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i="1" dirty="0">
                <a:latin typeface="Maiandra GD" panose="020E0502030308020204" pitchFamily="34" charset="0"/>
                <a:ea typeface="Calibri" panose="020F0502020204030204" pitchFamily="34" charset="0"/>
                <a:cs typeface="FuturaBT-Book"/>
              </a:rPr>
              <a:t>11.4 Para facilitar la tramitación discrecional de los casos de menores, se procurará facilitar a la comunidad programas de supervisión y orientación temporales, restitución y compensación a las víctimas.</a:t>
            </a:r>
            <a:endParaRPr lang="es-CO"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dirty="0">
                <a:latin typeface="Maiandra GD" panose="020E0502030308020204" pitchFamily="34" charset="0"/>
                <a:ea typeface="Calibri" panose="020F0502020204030204" pitchFamily="34" charset="0"/>
                <a:cs typeface="FuturaBT-Book"/>
              </a:rPr>
              <a:t>En el comentario de esta regla, dice: </a:t>
            </a:r>
            <a:r>
              <a:rPr lang="es-CO" i="1" u="sng" dirty="0">
                <a:latin typeface="Maiandra GD" panose="020E0502030308020204" pitchFamily="34" charset="0"/>
                <a:ea typeface="Calibri" panose="020F0502020204030204" pitchFamily="34" charset="0"/>
                <a:cs typeface="FuturaBT-Book"/>
              </a:rPr>
              <a:t>No debe limitarse necesariamente a los casos menores, de modo que la remisión se convierta en un instrumento importante.</a:t>
            </a:r>
            <a:endParaRPr lang="es-CO"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3167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B31457B-D76B-4D0A-AE61-03E17169546C}"/>
              </a:ext>
            </a:extLst>
          </p:cNvPr>
          <p:cNvSpPr/>
          <p:nvPr/>
        </p:nvSpPr>
        <p:spPr>
          <a:xfrm>
            <a:off x="581890" y="198211"/>
            <a:ext cx="10723418" cy="6461577"/>
          </a:xfrm>
          <a:prstGeom prst="rect">
            <a:avLst/>
          </a:prstGeom>
        </p:spPr>
        <p:txBody>
          <a:bodyPr wrap="square">
            <a:spAutoFit/>
          </a:bodyPr>
          <a:lstStyle/>
          <a:p>
            <a:pPr>
              <a:lnSpc>
                <a:spcPct val="107000"/>
              </a:lnSpc>
              <a:spcAft>
                <a:spcPts val="0"/>
              </a:spcAft>
            </a:pPr>
            <a:r>
              <a:rPr lang="es-MX" sz="2400" b="1" dirty="0">
                <a:solidFill>
                  <a:schemeClr val="accent2">
                    <a:lumMod val="75000"/>
                  </a:schemeClr>
                </a:solidFill>
                <a:latin typeface="Maiandra GD" panose="020E0502030308020204" pitchFamily="34" charset="0"/>
                <a:ea typeface="Calibri" panose="020F0502020204030204" pitchFamily="34" charset="0"/>
                <a:cs typeface="FuturaBT-Book"/>
              </a:rPr>
              <a:t>Carácter vinculante de las reglas </a:t>
            </a:r>
            <a:r>
              <a:rPr lang="es-MX" sz="2800" b="1" dirty="0">
                <a:solidFill>
                  <a:schemeClr val="accent2">
                    <a:lumMod val="75000"/>
                  </a:schemeClr>
                </a:solidFill>
                <a:latin typeface="Maiandra GD" panose="020E0502030308020204" pitchFamily="34" charset="0"/>
                <a:ea typeface="Calibri" panose="020F0502020204030204" pitchFamily="34" charset="0"/>
                <a:cs typeface="FuturaBT-Book"/>
              </a:rPr>
              <a:t>de</a:t>
            </a:r>
            <a:r>
              <a:rPr lang="es-MX" sz="2400" b="1" dirty="0">
                <a:solidFill>
                  <a:schemeClr val="accent2">
                    <a:lumMod val="75000"/>
                  </a:schemeClr>
                </a:solidFill>
                <a:latin typeface="Maiandra GD" panose="020E0502030308020204" pitchFamily="34" charset="0"/>
                <a:ea typeface="Calibri" panose="020F0502020204030204" pitchFamily="34" charset="0"/>
                <a:cs typeface="FuturaBT-Book"/>
              </a:rPr>
              <a:t> Beijing. SENTENCIA C-684-09 (la Corte Constitucional ya lo había dicho en </a:t>
            </a:r>
            <a:r>
              <a:rPr lang="es-CO" sz="2400" b="1" dirty="0">
                <a:solidFill>
                  <a:schemeClr val="accent2">
                    <a:lumMod val="75000"/>
                  </a:schemeClr>
                </a:solidFill>
                <a:latin typeface="Maiandra GD" panose="020E0502030308020204" pitchFamily="34" charset="0"/>
                <a:ea typeface="Calibri" panose="020F0502020204030204" pitchFamily="34" charset="0"/>
                <a:cs typeface="FuturaBT-Book"/>
              </a:rPr>
              <a:t>C-203 de 2005</a:t>
            </a:r>
            <a:r>
              <a:rPr lang="es-MX" sz="2400" b="1" dirty="0">
                <a:solidFill>
                  <a:schemeClr val="accent2">
                    <a:lumMod val="75000"/>
                  </a:schemeClr>
                </a:solidFill>
                <a:latin typeface="Maiandra GD" panose="020E0502030308020204" pitchFamily="34" charset="0"/>
                <a:ea typeface="Calibri" panose="020F0502020204030204" pitchFamily="34" charset="0"/>
                <a:cs typeface="FuturaBT-Book"/>
              </a:rPr>
              <a:t>): </a:t>
            </a:r>
            <a:endParaRPr lang="es-CO" sz="2400"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MX" sz="2400" i="1" dirty="0">
                <a:latin typeface="Maiandra GD" panose="020E0502030308020204" pitchFamily="34" charset="0"/>
                <a:ea typeface="Calibri" panose="020F0502020204030204" pitchFamily="34" charset="0"/>
                <a:cs typeface="FuturaBT-Book"/>
              </a:rPr>
              <a:t> </a:t>
            </a:r>
            <a:endParaRPr lang="es-CO"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MX" sz="2400" i="1" dirty="0">
                <a:latin typeface="Maiandra GD" panose="020E0502030308020204" pitchFamily="34" charset="0"/>
                <a:ea typeface="Calibri" panose="020F0502020204030204" pitchFamily="34" charset="0"/>
                <a:cs typeface="FuturaBT-Book"/>
              </a:rPr>
              <a:t>Las Reglas de Beijing o “Reglas Mínimas de las Naciones Unidas para la administración de la justicia de menores” codifican, sistematizan y desarrollan estándares mínimos en la investigación y juzgamiento de personas menores de edad reconocidos en el derecho internacional de los derechos humanos, los cuales deben ser respetados en todos los casos de procesamiento de menores de edad por violación de la ley penal. </a:t>
            </a:r>
            <a:r>
              <a:rPr lang="es-MX" sz="2400" b="1" i="1" u="sng" dirty="0">
                <a:latin typeface="Maiandra GD" panose="020E0502030308020204" pitchFamily="34" charset="0"/>
                <a:ea typeface="Calibri" panose="020F0502020204030204" pitchFamily="34" charset="0"/>
                <a:cs typeface="FuturaBT-Book"/>
              </a:rPr>
              <a:t>Si bien no se trata de un tratado internacional de derechos humanos, en todo caso es un instrumento internacional adoptado en el seno de las Naciones Unidas</a:t>
            </a:r>
            <a:r>
              <a:rPr lang="es-MX" sz="2400" i="1" dirty="0">
                <a:latin typeface="Maiandra GD" panose="020E0502030308020204" pitchFamily="34" charset="0"/>
                <a:ea typeface="Calibri" panose="020F0502020204030204" pitchFamily="34" charset="0"/>
                <a:cs typeface="FuturaBT-Book"/>
              </a:rPr>
              <a:t>, que tiene una finalidad compiladora de las garantías recocidas en tratados, la costumbre, los principios generales, la doctrina y la jurisprudencia internacional en la materia, </a:t>
            </a:r>
            <a:r>
              <a:rPr lang="es-MX" sz="2400" b="1" i="1" u="sng" dirty="0">
                <a:latin typeface="Maiandra GD" panose="020E0502030308020204" pitchFamily="34" charset="0"/>
                <a:ea typeface="Calibri" panose="020F0502020204030204" pitchFamily="34" charset="0"/>
                <a:cs typeface="FuturaBT-Book"/>
              </a:rPr>
              <a:t>al cual la jurisprudencia constitucional de manera reiterada le ha reconocido un carácter vinculante cuando se trata del examen de constitucionalidad de las leyes que regulan la investigación y el juzgamiento de menores</a:t>
            </a:r>
            <a:r>
              <a:rPr lang="es-MX" sz="2400" b="1" i="1" u="sng" baseline="30000" dirty="0">
                <a:solidFill>
                  <a:srgbClr val="0563C1"/>
                </a:solidFill>
                <a:latin typeface="Maiandra GD" panose="020E0502030308020204" pitchFamily="34" charset="0"/>
                <a:ea typeface="Calibri" panose="020F0502020204030204" pitchFamily="34" charset="0"/>
                <a:cs typeface="FuturaBT-Book"/>
                <a:hlinkClick r:id="rId2"/>
              </a:rPr>
              <a:t>[24</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114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0936BC98-8F6A-482F-9B0C-4F287FD8C261}"/>
              </a:ext>
            </a:extLst>
          </p:cNvPr>
          <p:cNvSpPr/>
          <p:nvPr/>
        </p:nvSpPr>
        <p:spPr>
          <a:xfrm>
            <a:off x="1094509" y="914399"/>
            <a:ext cx="8839200" cy="5168531"/>
          </a:xfrm>
          <a:prstGeom prst="rect">
            <a:avLst/>
          </a:prstGeom>
        </p:spPr>
        <p:txBody>
          <a:bodyPr wrap="square">
            <a:spAutoFit/>
          </a:bodyPr>
          <a:lstStyle/>
          <a:p>
            <a:pPr algn="ctr">
              <a:lnSpc>
                <a:spcPct val="107000"/>
              </a:lnSpc>
              <a:spcAft>
                <a:spcPts val="800"/>
              </a:spcAft>
            </a:pPr>
            <a:r>
              <a:rPr lang="es-CO" sz="3600" b="1" dirty="0">
                <a:solidFill>
                  <a:srgbClr val="002060"/>
                </a:solidFill>
                <a:latin typeface="Maiandra GD" panose="020E0502030308020204" pitchFamily="34" charset="0"/>
                <a:ea typeface="Calibri" panose="020F0502020204030204" pitchFamily="34" charset="0"/>
                <a:cs typeface="Times New Roman" panose="02020603050405020304" pitchFamily="18" charset="0"/>
              </a:rPr>
              <a:t>Conceptos de justicia:</a:t>
            </a:r>
            <a:endParaRPr lang="es-CO" sz="36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CO" sz="32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O" sz="3200" dirty="0">
                <a:latin typeface="Maiandra GD" panose="020E0502030308020204" pitchFamily="34" charset="0"/>
                <a:ea typeface="Calibri" panose="020F0502020204030204" pitchFamily="34" charset="0"/>
                <a:cs typeface="Times New Roman" panose="02020603050405020304" pitchFamily="18" charset="0"/>
              </a:rPr>
              <a:t> </a:t>
            </a:r>
            <a:r>
              <a:rPr lang="es-CO" sz="3200" b="1" dirty="0">
                <a:solidFill>
                  <a:srgbClr val="FF0000"/>
                </a:solidFill>
                <a:latin typeface="Maiandra GD" panose="020E0502030308020204" pitchFamily="34" charset="0"/>
                <a:ea typeface="Calibri" panose="020F0502020204030204" pitchFamily="34" charset="0"/>
                <a:cs typeface="Times New Roman" panose="02020603050405020304" pitchFamily="18" charset="0"/>
              </a:rPr>
              <a:t>Justicia Retributiva </a:t>
            </a:r>
            <a:r>
              <a:rPr lang="es-CO" sz="3200" dirty="0">
                <a:solidFill>
                  <a:srgbClr val="FF0000"/>
                </a:solidFill>
                <a:latin typeface="Maiandra GD" panose="020E0502030308020204" pitchFamily="34" charset="0"/>
                <a:ea typeface="Calibri" panose="020F0502020204030204" pitchFamily="34" charset="0"/>
                <a:cs typeface="Times New Roman" panose="02020603050405020304" pitchFamily="18" charset="0"/>
              </a:rPr>
              <a:t>(retribución, prevención general y especial)</a:t>
            </a:r>
            <a:endParaRPr lang="es-CO" sz="3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O" sz="3200" b="1" dirty="0">
                <a:solidFill>
                  <a:srgbClr val="0070C0"/>
                </a:solidFill>
                <a:latin typeface="Maiandra GD" panose="020E0502030308020204" pitchFamily="34" charset="0"/>
                <a:ea typeface="Calibri" panose="020F0502020204030204" pitchFamily="34" charset="0"/>
                <a:cs typeface="Times New Roman" panose="02020603050405020304" pitchFamily="18" charset="0"/>
              </a:rPr>
              <a:t>Justicia Restaurativa </a:t>
            </a:r>
            <a:r>
              <a:rPr lang="es-CO" sz="3200" dirty="0">
                <a:solidFill>
                  <a:srgbClr val="0070C0"/>
                </a:solidFill>
                <a:latin typeface="Maiandra GD" panose="020E0502030308020204" pitchFamily="34" charset="0"/>
                <a:ea typeface="Calibri" panose="020F0502020204030204" pitchFamily="34" charset="0"/>
                <a:cs typeface="Times New Roman" panose="02020603050405020304" pitchFamily="18" charset="0"/>
              </a:rPr>
              <a:t>(responsabilización, reparación, reconciliación)</a:t>
            </a:r>
            <a:endParaRPr lang="es-CO" sz="32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O" sz="3200" b="1" dirty="0">
                <a:solidFill>
                  <a:srgbClr val="7030A0"/>
                </a:solidFill>
                <a:latin typeface="Maiandra GD" panose="020E0502030308020204" pitchFamily="34" charset="0"/>
                <a:ea typeface="Calibri" panose="020F0502020204030204" pitchFamily="34" charset="0"/>
                <a:cs typeface="Times New Roman" panose="02020603050405020304" pitchFamily="18" charset="0"/>
              </a:rPr>
              <a:t>Justicia Terapéutica </a:t>
            </a:r>
            <a:r>
              <a:rPr lang="es-CO" sz="3200" dirty="0">
                <a:solidFill>
                  <a:srgbClr val="7030A0"/>
                </a:solidFill>
                <a:latin typeface="Maiandra GD" panose="020E0502030308020204" pitchFamily="34" charset="0"/>
                <a:ea typeface="Calibri" panose="020F0502020204030204" pitchFamily="34" charset="0"/>
                <a:cs typeface="Times New Roman" panose="02020603050405020304" pitchFamily="18" charset="0"/>
              </a:rPr>
              <a:t>(efectos en salud mental y emocional de los agentes. </a:t>
            </a:r>
            <a:r>
              <a:rPr lang="es-CO" sz="3200" dirty="0">
                <a:solidFill>
                  <a:srgbClr val="7030A0"/>
                </a:solidFill>
              </a:rPr>
              <a:t>David B. Wexler</a:t>
            </a:r>
            <a:r>
              <a:rPr lang="es-CO" sz="3200" dirty="0">
                <a:solidFill>
                  <a:srgbClr val="7030A0"/>
                </a:solidFill>
                <a:latin typeface="Maiandra GD" panose="020E0502030308020204" pitchFamily="34" charset="0"/>
                <a:ea typeface="Calibri" panose="020F0502020204030204" pitchFamily="34" charset="0"/>
                <a:cs typeface="Times New Roman" panose="02020603050405020304" pitchFamily="18" charset="0"/>
              </a:rPr>
              <a:t>)</a:t>
            </a:r>
            <a:endParaRPr lang="es-CO" sz="32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O" dirty="0">
                <a:latin typeface="Maiandra GD" panose="020E0502030308020204" pitchFamily="34" charset="0"/>
                <a:ea typeface="Calibri" panose="020F0502020204030204" pitchFamily="34" charset="0"/>
                <a:cs typeface="Times New Roman" panose="02020603050405020304" pitchFamily="18" charset="0"/>
              </a:rPr>
              <a:t> </a:t>
            </a:r>
            <a:endParaRPr lang="es-CO"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0513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6BE2713-B033-4BB4-95AB-7D6FBA45D047}"/>
              </a:ext>
            </a:extLst>
          </p:cNvPr>
          <p:cNvSpPr/>
          <p:nvPr/>
        </p:nvSpPr>
        <p:spPr>
          <a:xfrm>
            <a:off x="110837" y="0"/>
            <a:ext cx="11970326" cy="6659259"/>
          </a:xfrm>
          <a:prstGeom prst="rect">
            <a:avLst/>
          </a:prstGeom>
        </p:spPr>
        <p:txBody>
          <a:bodyPr wrap="square">
            <a:spAutoFit/>
          </a:bodyPr>
          <a:lstStyle/>
          <a:p>
            <a:pPr algn="ctr">
              <a:lnSpc>
                <a:spcPct val="107000"/>
              </a:lnSpc>
              <a:spcAft>
                <a:spcPts val="0"/>
              </a:spcAft>
            </a:pPr>
            <a:r>
              <a:rPr lang="es-CO" sz="3200" b="1" dirty="0">
                <a:solidFill>
                  <a:srgbClr val="FF0000"/>
                </a:solidFill>
                <a:latin typeface="Maiandra GD" panose="020E0502030308020204" pitchFamily="34" charset="0"/>
                <a:ea typeface="Calibri" panose="020F0502020204030204" pitchFamily="34" charset="0"/>
                <a:cs typeface="FuturaBT-Bold"/>
              </a:rPr>
              <a:t>Instrumentos jurídicos y administrativos que viabilizan el Programa</a:t>
            </a:r>
            <a:endParaRPr lang="es-CO" sz="3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Se aplica ante el juez de control de garantías (principio de oportunidad: Ley 906 de 2004, artículo 321 y subsiguientes; Ley 1098 de 2006, artículo 174; Resolución 4155 de 2016 de la Fiscalía General de la Nación).</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En fase de ejecución de sanción, ante el juez de conocimiento que impuso la sanción y es el encargado de su acompañamiento (revisión, sustitución y suspensión de la sanción: Ley 1098 de 2006, artículos 157 y 187, inciso 6).</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Uso de medidas complementarias a la sanción (Resolución 11875 de 2019, </a:t>
            </a:r>
            <a:r>
              <a:rPr lang="es-CO" sz="2400" i="1" dirty="0">
                <a:latin typeface="Maiandra GD" panose="020E0502030308020204" pitchFamily="34" charset="0"/>
                <a:ea typeface="Calibri" panose="020F0502020204030204" pitchFamily="34" charset="0"/>
                <a:cs typeface="FuturaBT-Book"/>
              </a:rPr>
              <a:t>'modifica la Resolución 14610 del 17 de diciembre de 2018</a:t>
            </a:r>
            <a:r>
              <a:rPr lang="es-CO" sz="2400" dirty="0">
                <a:latin typeface="Maiandra GD" panose="020E0502030308020204" pitchFamily="34" charset="0"/>
                <a:ea typeface="Calibri" panose="020F0502020204030204" pitchFamily="34" charset="0"/>
                <a:cs typeface="FuturaBT-Book"/>
              </a:rPr>
              <a:t>, a través de la cual se adoptan el </a:t>
            </a:r>
            <a:r>
              <a:rPr lang="es-CO" sz="2400" i="1" dirty="0">
                <a:latin typeface="Maiandra GD" panose="020E0502030308020204" pitchFamily="34" charset="0"/>
                <a:ea typeface="Calibri" panose="020F0502020204030204" pitchFamily="34" charset="0"/>
                <a:cs typeface="Times New Roman" panose="02020603050405020304" pitchFamily="18" charset="0"/>
              </a:rPr>
              <a:t>MANUAL OPERATIVO DE MEDIDAS COMPLEMENTARIAS Y ALTERNATIVAS AL PROCESO JUDICIAL SRPA – RAJ</a:t>
            </a:r>
            <a:r>
              <a:rPr lang="es-CO" sz="2400" dirty="0">
                <a:latin typeface="Maiandra GD" panose="020E0502030308020204" pitchFamily="34" charset="0"/>
                <a:ea typeface="Calibri" panose="020F0502020204030204" pitchFamily="34" charset="0"/>
                <a:cs typeface="Times New Roman" panose="02020603050405020304" pitchFamily="18" charset="0"/>
              </a:rPr>
              <a:t>, versión 02 del 9 de febrero de 2022, que se aplica para el programa de SJTD</a:t>
            </a:r>
            <a:r>
              <a:rPr lang="es-CO" sz="2400" dirty="0">
                <a:latin typeface="Maiandra GD" panose="020E0502030308020204" pitchFamily="34" charset="0"/>
                <a:ea typeface="Calibri" panose="020F0502020204030204" pitchFamily="34" charset="0"/>
                <a:cs typeface="FuturaBT-Book"/>
              </a:rPr>
              <a:t>).</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9192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18F0DE3-8030-43F0-A6E5-D6C6B6B0D98A}"/>
              </a:ext>
            </a:extLst>
          </p:cNvPr>
          <p:cNvSpPr/>
          <p:nvPr/>
        </p:nvSpPr>
        <p:spPr>
          <a:xfrm>
            <a:off x="692727" y="706582"/>
            <a:ext cx="10917382" cy="4811702"/>
          </a:xfrm>
          <a:prstGeom prst="rect">
            <a:avLst/>
          </a:prstGeom>
        </p:spPr>
        <p:txBody>
          <a:bodyPr wrap="square">
            <a:spAutoFit/>
          </a:bodyPr>
          <a:lstStyle/>
          <a:p>
            <a:pPr>
              <a:lnSpc>
                <a:spcPct val="107000"/>
              </a:lnSpc>
              <a:spcAft>
                <a:spcPts val="0"/>
              </a:spcAft>
            </a:pPr>
            <a:r>
              <a:rPr lang="es-CO" sz="3600" b="1" i="1" dirty="0">
                <a:solidFill>
                  <a:srgbClr val="00B050"/>
                </a:solidFill>
                <a:latin typeface="Maiandra GD" panose="020E0502030308020204" pitchFamily="34" charset="0"/>
                <a:ea typeface="Calibri" panose="020F0502020204030204" pitchFamily="34" charset="0"/>
                <a:cs typeface="FuturaBT-BoldItalic"/>
              </a:rPr>
              <a:t>El Principio de Oportunidad</a:t>
            </a:r>
            <a:endParaRPr lang="es-CO" sz="360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800" dirty="0">
                <a:latin typeface="Maiandra GD" panose="020E0502030308020204" pitchFamily="34" charset="0"/>
                <a:ea typeface="Calibri" panose="020F0502020204030204" pitchFamily="34" charset="0"/>
                <a:cs typeface="FuturaBT-Book"/>
              </a:rPr>
              <a:t> </a:t>
            </a:r>
          </a:p>
          <a:p>
            <a:pPr>
              <a:lnSpc>
                <a:spcPct val="107000"/>
              </a:lnSpc>
              <a:spcAft>
                <a:spcPts val="0"/>
              </a:spcAft>
            </a:pP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800" dirty="0">
                <a:latin typeface="Maiandra GD" panose="020E0502030308020204" pitchFamily="34" charset="0"/>
                <a:ea typeface="Calibri" panose="020F0502020204030204" pitchFamily="34" charset="0"/>
                <a:cs typeface="FuturaBT-Book"/>
              </a:rPr>
              <a:t>El Principio de Oportunidad tiene su origen en el Acto Legislativo No. 3 de 2002, mediante el cual se modificó el artículo 250 de la Constitución Nacional; así mismo, se encuentra regulado en la Ley 906 de 2004, en el título V, artículos 321 y subsiguientes, y en el caso del Sistema de Responsabilidad Penal para Adolescentes, en el artículo 174 de la Ley 1098 de 2006 y la Resolución 4155 de 2016 de la Fiscalía General de la Nación. El Principio de </a:t>
            </a:r>
            <a:endParaRPr lang="es-CO"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3817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2E28193-1614-4529-8BA7-90CFE0C2F107}"/>
              </a:ext>
            </a:extLst>
          </p:cNvPr>
          <p:cNvSpPr/>
          <p:nvPr/>
        </p:nvSpPr>
        <p:spPr>
          <a:xfrm>
            <a:off x="581891" y="637309"/>
            <a:ext cx="11028218" cy="5272725"/>
          </a:xfrm>
          <a:prstGeom prst="rect">
            <a:avLst/>
          </a:prstGeom>
        </p:spPr>
        <p:txBody>
          <a:bodyPr wrap="square">
            <a:spAutoFit/>
          </a:bodyPr>
          <a:lstStyle/>
          <a:p>
            <a:pPr marL="342900" lvl="0" indent="-342900">
              <a:lnSpc>
                <a:spcPct val="107000"/>
              </a:lnSpc>
              <a:spcAft>
                <a:spcPts val="0"/>
              </a:spcAft>
              <a:buFont typeface="Franklin Gothic Book" panose="020B0503020102020204" pitchFamily="34" charset="0"/>
              <a:buChar char="■"/>
              <a:tabLst>
                <a:tab pos="457200" algn="l"/>
              </a:tabLst>
            </a:pPr>
            <a:r>
              <a:rPr lang="es-CO" sz="3600" u="sng" dirty="0">
                <a:solidFill>
                  <a:srgbClr val="0070C0"/>
                </a:solidFill>
                <a:latin typeface="Maiandra GD" panose="020E0502030308020204" pitchFamily="34" charset="0"/>
                <a:ea typeface="Calibri" panose="020F0502020204030204" pitchFamily="34" charset="0"/>
                <a:cs typeface="FuturaBT-Bold"/>
              </a:rPr>
              <a:t>Cuáles son las modalidades:</a:t>
            </a:r>
          </a:p>
          <a:p>
            <a:pPr marL="342900" lvl="0" indent="-342900">
              <a:lnSpc>
                <a:spcPct val="107000"/>
              </a:lnSpc>
              <a:spcAft>
                <a:spcPts val="0"/>
              </a:spcAft>
              <a:buFont typeface="Franklin Gothic Book" panose="020B0503020102020204" pitchFamily="34" charset="0"/>
              <a:buChar char="■"/>
              <a:tabLst>
                <a:tab pos="457200" algn="l"/>
              </a:tabLst>
            </a:pP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800" dirty="0">
                <a:latin typeface="Maiandra GD" panose="020E0502030308020204" pitchFamily="34" charset="0"/>
                <a:ea typeface="Calibri" panose="020F0502020204030204" pitchFamily="34" charset="0"/>
                <a:cs typeface="FuturaBT-Bold"/>
              </a:rPr>
              <a:t>- Art. 250 CN. y 323 </a:t>
            </a:r>
            <a:r>
              <a:rPr lang="es-CO" sz="2800" dirty="0" err="1">
                <a:latin typeface="Maiandra GD" panose="020E0502030308020204" pitchFamily="34" charset="0"/>
                <a:ea typeface="Calibri" panose="020F0502020204030204" pitchFamily="34" charset="0"/>
                <a:cs typeface="FuturaBT-Bold"/>
              </a:rPr>
              <a:t>cpp</a:t>
            </a:r>
            <a:r>
              <a:rPr lang="es-CO" sz="2800" dirty="0">
                <a:latin typeface="Maiandra GD" panose="020E0502030308020204" pitchFamily="34" charset="0"/>
                <a:ea typeface="Calibri" panose="020F0502020204030204" pitchFamily="34" charset="0"/>
                <a:cs typeface="FuturaBT-Bold"/>
              </a:rPr>
              <a:t>.: Interrupción: no impone cargas al procesado.</a:t>
            </a:r>
          </a:p>
          <a:p>
            <a:pPr>
              <a:lnSpc>
                <a:spcPct val="107000"/>
              </a:lnSpc>
              <a:spcAft>
                <a:spcPts val="0"/>
              </a:spcAft>
            </a:pPr>
            <a:r>
              <a:rPr lang="es-CO" sz="2800" dirty="0">
                <a:latin typeface="Maiandra GD" panose="020E0502030308020204" pitchFamily="34" charset="0"/>
                <a:ea typeface="Calibri" panose="020F0502020204030204" pitchFamily="34" charset="0"/>
                <a:cs typeface="FuturaBT-Bold"/>
              </a:rPr>
              <a:t>- Suspensión: impone las cargas propias del art. 326 del CPP.</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800" dirty="0">
                <a:latin typeface="Maiandra GD" panose="020E0502030308020204" pitchFamily="34" charset="0"/>
                <a:ea typeface="Calibri" panose="020F0502020204030204" pitchFamily="34" charset="0"/>
                <a:cs typeface="FuturaBT-Bold"/>
              </a:rPr>
              <a:t>- Renuncia: Cuando se cumplen las condiciones impuestas en la suspensión; o bajo las causales directas de renuncia.</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Franklin Gothic Book" panose="020B0503020102020204" pitchFamily="34" charset="0"/>
              <a:buChar char="■"/>
              <a:tabLst>
                <a:tab pos="457200" algn="l"/>
              </a:tabLst>
            </a:pPr>
            <a:r>
              <a:rPr lang="es-CO" sz="2800" u="sng" dirty="0">
                <a:latin typeface="Maiandra GD" panose="020E0502030308020204" pitchFamily="34" charset="0"/>
                <a:ea typeface="Calibri" panose="020F0502020204030204" pitchFamily="34" charset="0"/>
                <a:cs typeface="FuturaBT-Bold"/>
              </a:rPr>
              <a:t>Siempre debe haber control judicial</a:t>
            </a:r>
            <a:r>
              <a:rPr lang="es-CO" sz="2800" dirty="0">
                <a:latin typeface="Maiandra GD" panose="020E0502030308020204" pitchFamily="34" charset="0"/>
                <a:ea typeface="Calibri" panose="020F0502020204030204" pitchFamily="34" charset="0"/>
                <a:cs typeface="FuturaBT-Bold"/>
              </a:rPr>
              <a:t>: art. 327 CPP y sentencias C-979 de 2005; C-209 de 2007.</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800" u="sng" dirty="0">
                <a:latin typeface="Maiandra GD" panose="020E0502030308020204" pitchFamily="34" charset="0"/>
                <a:ea typeface="Calibri" panose="020F0502020204030204" pitchFamily="34" charset="0"/>
                <a:cs typeface="FuturaBT-Bold"/>
              </a:rPr>
              <a:t>Estándar de conocimiento del juez</a:t>
            </a:r>
            <a:r>
              <a:rPr lang="es-CO" sz="2800" dirty="0">
                <a:latin typeface="Maiandra GD" panose="020E0502030308020204" pitchFamily="34" charset="0"/>
                <a:ea typeface="Calibri" panose="020F0502020204030204" pitchFamily="34" charset="0"/>
                <a:cs typeface="FuturaBT-Bold"/>
              </a:rPr>
              <a:t>: art. 327 CPP. Mínimo de prueba de autoría o participación en la conducta y su tipicidad</a:t>
            </a:r>
            <a:endParaRPr lang="es-CO"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1325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E852D19-7D46-4A04-9C73-AD7664CD51F2}"/>
              </a:ext>
            </a:extLst>
          </p:cNvPr>
          <p:cNvSpPr/>
          <p:nvPr/>
        </p:nvSpPr>
        <p:spPr>
          <a:xfrm>
            <a:off x="498764" y="387927"/>
            <a:ext cx="11097492" cy="5012654"/>
          </a:xfrm>
          <a:prstGeom prst="rect">
            <a:avLst/>
          </a:prstGeom>
        </p:spPr>
        <p:txBody>
          <a:bodyPr wrap="square">
            <a:spAutoFit/>
          </a:bodyPr>
          <a:lstStyle/>
          <a:p>
            <a:pPr>
              <a:lnSpc>
                <a:spcPct val="107000"/>
              </a:lnSpc>
              <a:spcAft>
                <a:spcPts val="0"/>
              </a:spcAft>
            </a:pPr>
            <a:r>
              <a:rPr lang="es-CO" sz="3600" b="1" i="1" dirty="0">
                <a:solidFill>
                  <a:srgbClr val="0070C0"/>
                </a:solidFill>
                <a:latin typeface="Maiandra GD" panose="020E0502030308020204" pitchFamily="34" charset="0"/>
                <a:ea typeface="Calibri" panose="020F0502020204030204" pitchFamily="34" charset="0"/>
                <a:cs typeface="FuturaBT-BoldItalic"/>
              </a:rPr>
              <a:t>La sustitución de la sanción</a:t>
            </a:r>
            <a:endParaRPr lang="es-CO" sz="36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p>
          <a:p>
            <a:pPr>
              <a:lnSpc>
                <a:spcPct val="107000"/>
              </a:lnSpc>
              <a:spcAft>
                <a:spcPts val="0"/>
              </a:spcAft>
            </a:pP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El artículo 187 del Código de Infancia y Adolescencia estipula que el Juez de Conocimiento tras haber decretado una sanción privativa de la libertad, tiene la facultad de </a:t>
            </a:r>
            <a:r>
              <a:rPr lang="es-CO" sz="2400" b="1" u="sng" dirty="0">
                <a:latin typeface="Maiandra GD" panose="020E0502030308020204" pitchFamily="34" charset="0"/>
                <a:ea typeface="Calibri" panose="020F0502020204030204" pitchFamily="34" charset="0"/>
                <a:cs typeface="FuturaBT-Book"/>
              </a:rPr>
              <a:t>sustituir</a:t>
            </a:r>
            <a:r>
              <a:rPr lang="es-CO" sz="2400" dirty="0">
                <a:latin typeface="Maiandra GD" panose="020E0502030308020204" pitchFamily="34" charset="0"/>
                <a:ea typeface="Calibri" panose="020F0502020204030204" pitchFamily="34" charset="0"/>
                <a:cs typeface="FuturaBT-Book"/>
              </a:rPr>
              <a:t> parte de la misma por cualquiera de las otras sanciones previstas en el artículo 177 de la Ley 1098 de 2006, por el tiempo que estime conveniente.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FuturaBT-Book"/>
              </a:rPr>
              <a:t>El incumplimiento de la sanción sustitutiva podrá acarrear la aplicación de la privación de la libertad impuesta inicialmente o la aplicación de otra medida.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0856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B47A432-DA8F-4C7A-9F5A-7AFE91B6ED8E}"/>
              </a:ext>
            </a:extLst>
          </p:cNvPr>
          <p:cNvSpPr/>
          <p:nvPr/>
        </p:nvSpPr>
        <p:spPr>
          <a:xfrm>
            <a:off x="609600" y="720436"/>
            <a:ext cx="11069782" cy="6063006"/>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es-CO" sz="2800" dirty="0">
                <a:latin typeface="Maiandra GD" panose="020E0502030308020204" pitchFamily="34" charset="0"/>
                <a:ea typeface="Calibri" panose="020F0502020204030204" pitchFamily="34" charset="0"/>
                <a:cs typeface="FuturaBT-Book"/>
              </a:rPr>
              <a:t>De acuerdo con el artículo 183 de la Ley 1098 de 2006, las </a:t>
            </a:r>
            <a:r>
              <a:rPr lang="es-CO" sz="2800" b="1" i="1" u="sng" dirty="0">
                <a:latin typeface="Maiandra GD" panose="020E0502030308020204" pitchFamily="34" charset="0"/>
                <a:ea typeface="Calibri" panose="020F0502020204030204" pitchFamily="34" charset="0"/>
                <a:cs typeface="FuturaBT-BookItalic"/>
              </a:rPr>
              <a:t>reglas de conducta</a:t>
            </a:r>
            <a:r>
              <a:rPr lang="es-CO" sz="2800" i="1" dirty="0">
                <a:latin typeface="Maiandra GD" panose="020E0502030308020204" pitchFamily="34" charset="0"/>
                <a:ea typeface="Calibri" panose="020F0502020204030204" pitchFamily="34" charset="0"/>
                <a:cs typeface="FuturaBT-BookItalic"/>
              </a:rPr>
              <a:t> </a:t>
            </a:r>
            <a:r>
              <a:rPr lang="es-CO" sz="2800" dirty="0">
                <a:latin typeface="Maiandra GD" panose="020E0502030308020204" pitchFamily="34" charset="0"/>
                <a:ea typeface="Calibri" panose="020F0502020204030204" pitchFamily="34" charset="0"/>
                <a:cs typeface="FuturaBT-Book"/>
              </a:rPr>
              <a:t>son un tipo de sanción aplicable a los adolescentes que cometen delitos y supone </a:t>
            </a:r>
            <a:r>
              <a:rPr lang="es-CO" sz="2800" i="1" dirty="0">
                <a:latin typeface="Maiandra GD" panose="020E0502030308020204" pitchFamily="34" charset="0"/>
                <a:ea typeface="Calibri" panose="020F0502020204030204" pitchFamily="34" charset="0"/>
                <a:cs typeface="FuturaBT-BookItalic"/>
              </a:rPr>
              <a:t>“(…) la imposición por parte de la autoridad judicial de ciertas obligaciones o prohibiciones orientadas a regular su modo de vida, así como a promover y asegurar su proceso de formación”, </a:t>
            </a:r>
            <a:r>
              <a:rPr lang="es-CO" sz="2800" dirty="0">
                <a:latin typeface="Maiandra GD" panose="020E0502030308020204" pitchFamily="34" charset="0"/>
                <a:ea typeface="Calibri" panose="020F0502020204030204" pitchFamily="34" charset="0"/>
                <a:cs typeface="FuturaBT-Book"/>
              </a:rPr>
              <a:t>con el concurso y la acción corresponsable de su núcleo familiar. </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800" dirty="0">
                <a:latin typeface="Maiandra GD" panose="020E0502030308020204" pitchFamily="34" charset="0"/>
                <a:ea typeface="Calibri" panose="020F0502020204030204" pitchFamily="34" charset="0"/>
                <a:cs typeface="FuturaBT-Book"/>
              </a:rPr>
              <a:t> </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800" dirty="0">
                <a:latin typeface="Maiandra GD" panose="020E0502030308020204" pitchFamily="34" charset="0"/>
                <a:ea typeface="Calibri" panose="020F0502020204030204" pitchFamily="34" charset="0"/>
                <a:cs typeface="FuturaBT-Book"/>
              </a:rPr>
              <a:t>Permite que como correctivo a su conducta, el Juez pueda imponer a las y los adolescentes, la vinculación inmediata a un programa de tratamiento que les permita superar los problemas derivados del consumo de sustancias.</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800" dirty="0">
                <a:latin typeface="Maiandra GD" panose="020E0502030308020204" pitchFamily="34" charset="0"/>
                <a:ea typeface="Calibri" panose="020F0502020204030204" pitchFamily="34" charset="0"/>
                <a:cs typeface="FuturaBT-Book"/>
              </a:rPr>
              <a:t> </a:t>
            </a:r>
            <a:endParaRPr lang="es-CO"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1432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B5B6CAB-7120-4C27-9D2A-C7378695A90E}"/>
              </a:ext>
            </a:extLst>
          </p:cNvPr>
          <p:cNvSpPr/>
          <p:nvPr/>
        </p:nvSpPr>
        <p:spPr>
          <a:xfrm>
            <a:off x="360218" y="484909"/>
            <a:ext cx="11263746" cy="5140959"/>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es-CO" sz="2800" b="1" dirty="0">
                <a:latin typeface="Maiandra GD" panose="020E0502030308020204" pitchFamily="34" charset="0"/>
                <a:ea typeface="Calibri" panose="020F0502020204030204" pitchFamily="34" charset="0"/>
                <a:cs typeface="FuturaBT-Book"/>
              </a:rPr>
              <a:t>L</a:t>
            </a:r>
            <a:r>
              <a:rPr lang="es-CO" sz="2800" b="1" dirty="0">
                <a:latin typeface="Maiandra GD" panose="020E0502030308020204" pitchFamily="34" charset="0"/>
                <a:ea typeface="Calibri" panose="020F0502020204030204" pitchFamily="34" charset="0"/>
                <a:cs typeface="FuturaBT-Bold"/>
              </a:rPr>
              <a:t>ibertad vigilada</a:t>
            </a:r>
            <a:r>
              <a:rPr lang="es-CO" sz="2800" dirty="0">
                <a:latin typeface="Maiandra GD" panose="020E0502030308020204" pitchFamily="34" charset="0"/>
                <a:ea typeface="Calibri" panose="020F0502020204030204" pitchFamily="34" charset="0"/>
                <a:cs typeface="FuturaBT-Bold"/>
              </a:rPr>
              <a:t>, art. 185 del CIA</a:t>
            </a:r>
            <a:r>
              <a:rPr lang="es-CO" sz="2800" dirty="0">
                <a:latin typeface="Maiandra GD" panose="020E0502030308020204" pitchFamily="34" charset="0"/>
                <a:ea typeface="Calibri" panose="020F0502020204030204" pitchFamily="34" charset="0"/>
                <a:cs typeface="FuturaBT-Book"/>
              </a:rPr>
              <a:t>: faculta al juez a otorgar libertad a condición de que se sometan de manera taxativa y obligatoria, a la supervisión, asistencia y orientación de un programa de atención en capacidad de fortalecer su capacidad de: </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800" b="1" dirty="0">
                <a:latin typeface="Maiandra GD" panose="020E0502030308020204" pitchFamily="34" charset="0"/>
                <a:ea typeface="Calibri" panose="020F0502020204030204" pitchFamily="34" charset="0"/>
                <a:cs typeface="FuturaBT-Book"/>
              </a:rPr>
              <a:t> </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800" dirty="0">
                <a:latin typeface="Maiandra GD" panose="020E0502030308020204" pitchFamily="34" charset="0"/>
                <a:ea typeface="Calibri" panose="020F0502020204030204" pitchFamily="34" charset="0"/>
                <a:cs typeface="FuturaBT-Book"/>
              </a:rPr>
              <a:t>- actuar y hacerse responsable de sus actos</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800" dirty="0">
                <a:latin typeface="Maiandra GD" panose="020E0502030308020204" pitchFamily="34" charset="0"/>
                <a:ea typeface="Calibri" panose="020F0502020204030204" pitchFamily="34" charset="0"/>
                <a:cs typeface="FuturaBT-Book"/>
              </a:rPr>
              <a:t>- respetar los derechos de los demás</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800" dirty="0">
                <a:latin typeface="Maiandra GD" panose="020E0502030308020204" pitchFamily="34" charset="0"/>
                <a:ea typeface="Calibri" panose="020F0502020204030204" pitchFamily="34" charset="0"/>
                <a:cs typeface="FuturaBT-Book"/>
              </a:rPr>
              <a:t>- reparar a quienes se vieron afectados con sus actos</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800" dirty="0">
                <a:latin typeface="Maiandra GD" panose="020E0502030308020204" pitchFamily="34" charset="0"/>
                <a:ea typeface="Calibri" panose="020F0502020204030204" pitchFamily="34" charset="0"/>
                <a:cs typeface="FuturaBT-Book"/>
              </a:rPr>
              <a:t>- aportar a la construcción de proyectos de vida que los aleje del delito </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es-CO" sz="2800" dirty="0">
                <a:latin typeface="Maiandra GD" panose="020E0502030308020204" pitchFamily="34" charset="0"/>
                <a:ea typeface="Calibri" panose="020F0502020204030204" pitchFamily="34" charset="0"/>
                <a:cs typeface="FuturaBT-Book"/>
              </a:rPr>
              <a:t>- con la participación de su familia y sus redes de apoyo</a:t>
            </a:r>
            <a:endParaRPr lang="es-CO"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4758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FB21596-1E48-4E17-A2E2-8E199C80E979}"/>
              </a:ext>
            </a:extLst>
          </p:cNvPr>
          <p:cNvSpPr/>
          <p:nvPr/>
        </p:nvSpPr>
        <p:spPr>
          <a:xfrm>
            <a:off x="498764" y="277090"/>
            <a:ext cx="11180618" cy="6316794"/>
          </a:xfrm>
          <a:prstGeom prst="rect">
            <a:avLst/>
          </a:prstGeom>
        </p:spPr>
        <p:txBody>
          <a:bodyPr wrap="square">
            <a:spAutoFit/>
          </a:bodyPr>
          <a:lstStyle/>
          <a:p>
            <a:pPr>
              <a:lnSpc>
                <a:spcPct val="107000"/>
              </a:lnSpc>
              <a:spcAft>
                <a:spcPts val="0"/>
              </a:spcAft>
            </a:pPr>
            <a:r>
              <a:rPr lang="es-CO" sz="3600" b="1" i="1" dirty="0">
                <a:solidFill>
                  <a:srgbClr val="92D050"/>
                </a:solidFill>
                <a:latin typeface="Maiandra GD" panose="020E0502030308020204" pitchFamily="34" charset="0"/>
                <a:ea typeface="Calibri" panose="020F0502020204030204" pitchFamily="34" charset="0"/>
                <a:cs typeface="FuturaBT-BoldItalic"/>
              </a:rPr>
              <a:t>Las medidas complementarias</a:t>
            </a:r>
            <a:endParaRPr lang="es-CO" sz="3600" dirty="0">
              <a:solidFill>
                <a:srgbClr val="92D05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800" dirty="0">
                <a:latin typeface="Maiandra GD" panose="020E0502030308020204" pitchFamily="34" charset="0"/>
                <a:ea typeface="Calibri" panose="020F0502020204030204" pitchFamily="34" charset="0"/>
                <a:cs typeface="FuturaBT-Book"/>
              </a:rPr>
              <a:t> </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r>
              <a:rPr lang="es-CO" sz="2800" dirty="0">
                <a:latin typeface="Maiandra GD" panose="020E0502030308020204" pitchFamily="34" charset="0"/>
                <a:ea typeface="Calibri" panose="020F0502020204030204" pitchFamily="34" charset="0"/>
                <a:cs typeface="FuturaBT-Book"/>
              </a:rPr>
              <a:t>Uso de medidas complementarias a la sanción (Resolución 11875 de 2019, </a:t>
            </a:r>
            <a:r>
              <a:rPr lang="es-CO" sz="2800" i="1" dirty="0">
                <a:latin typeface="Maiandra GD" panose="020E0502030308020204" pitchFamily="34" charset="0"/>
                <a:ea typeface="Calibri" panose="020F0502020204030204" pitchFamily="34" charset="0"/>
                <a:cs typeface="FuturaBT-Book"/>
              </a:rPr>
              <a:t>'por la cual se modifica la Resolución número 14610 del 17 de diciembre de 2018, que modificó el Lineamiento Técnico Modelo de Atención para Adolescentes y Jóvenes en Conflicto con la Ley – SRPA, aprobado mediante Resolución número 1522 de 2016 y modificado mediante Resoluciones 5668 del 15 de junio de 2016 y 0328 del 26 de enero de 2017'</a:t>
            </a:r>
            <a:r>
              <a:rPr lang="es-CO" sz="2800" dirty="0">
                <a:latin typeface="Maiandra GD" panose="020E0502030308020204" pitchFamily="34" charset="0"/>
                <a:ea typeface="Calibri" panose="020F0502020204030204" pitchFamily="34" charset="0"/>
                <a:cs typeface="FuturaBT-Book"/>
              </a:rPr>
              <a:t>, publicada en el Diario Oficial No. 51.177 de 24 de diciembre 2019, a través de la cual se adoptan los manuales operativos, específicamente el </a:t>
            </a:r>
            <a:r>
              <a:rPr lang="es-CO" sz="2800" i="1" dirty="0">
                <a:latin typeface="Maiandra GD" panose="020E0502030308020204" pitchFamily="34" charset="0"/>
                <a:ea typeface="Calibri" panose="020F0502020204030204" pitchFamily="34" charset="0"/>
                <a:cs typeface="Times New Roman" panose="02020603050405020304" pitchFamily="18" charset="0"/>
              </a:rPr>
              <a:t>MANUAL OPERATIVO DE MEDIDAS COMPLEMENTARIAS Y ALTERNATIVAS AL PROCESO JUDICIAL SRPA – RAJ</a:t>
            </a:r>
            <a:r>
              <a:rPr lang="es-CO" sz="2800" dirty="0">
                <a:latin typeface="Maiandra GD" panose="020E0502030308020204" pitchFamily="34" charset="0"/>
                <a:ea typeface="Calibri" panose="020F0502020204030204" pitchFamily="34" charset="0"/>
                <a:cs typeface="Times New Roman" panose="02020603050405020304" pitchFamily="18" charset="0"/>
              </a:rPr>
              <a:t>, versión 02 del 9 de febrero de 2022, que se aplica para el programa de SJTD</a:t>
            </a:r>
            <a:r>
              <a:rPr lang="es-CO" sz="2800" dirty="0">
                <a:latin typeface="Maiandra GD" panose="020E0502030308020204" pitchFamily="34" charset="0"/>
                <a:ea typeface="Calibri" panose="020F0502020204030204" pitchFamily="34" charset="0"/>
                <a:cs typeface="FuturaBT-Book"/>
              </a:rPr>
              <a:t>).</a:t>
            </a:r>
            <a:endParaRPr lang="es-CO" sz="2800" dirty="0"/>
          </a:p>
        </p:txBody>
      </p:sp>
    </p:spTree>
    <p:extLst>
      <p:ext uri="{BB962C8B-B14F-4D97-AF65-F5344CB8AC3E}">
        <p14:creationId xmlns:p14="http://schemas.microsoft.com/office/powerpoint/2010/main" val="3200381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C3E219C-3235-4E7E-BA47-71645056A4B4}"/>
              </a:ext>
            </a:extLst>
          </p:cNvPr>
          <p:cNvSpPr/>
          <p:nvPr/>
        </p:nvSpPr>
        <p:spPr>
          <a:xfrm>
            <a:off x="429127" y="1001175"/>
            <a:ext cx="11333746" cy="5605445"/>
          </a:xfrm>
          <a:prstGeom prst="rect">
            <a:avLst/>
          </a:prstGeom>
        </p:spPr>
        <p:txBody>
          <a:bodyPr wrap="square">
            <a:spAutoFit/>
          </a:bodyPr>
          <a:lstStyle/>
          <a:p>
            <a:pPr>
              <a:lnSpc>
                <a:spcPct val="107000"/>
              </a:lnSpc>
              <a:spcAft>
                <a:spcPts val="0"/>
              </a:spcAft>
            </a:pPr>
            <a:r>
              <a:rPr lang="es-CO" sz="3600" b="1" dirty="0">
                <a:solidFill>
                  <a:srgbClr val="FFC000"/>
                </a:solidFill>
                <a:latin typeface="Maiandra GD" panose="020E0502030308020204" pitchFamily="34" charset="0"/>
                <a:ea typeface="Calibri" panose="020F0502020204030204" pitchFamily="34" charset="0"/>
                <a:cs typeface="FuturaBT-Bold"/>
              </a:rPr>
              <a:t>Las audiencias de seguimiento</a:t>
            </a:r>
            <a:r>
              <a:rPr lang="es-CO" sz="36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a:t>
            </a:r>
            <a:r>
              <a:rPr lang="es-CO" sz="3600" dirty="0">
                <a:solidFill>
                  <a:srgbClr val="FFC000"/>
                </a:solidFill>
                <a:latin typeface="Maiandra GD" panose="020E0502030308020204" pitchFamily="34" charset="0"/>
                <a:ea typeface="Calibri" panose="020F0502020204030204" pitchFamily="34" charset="0"/>
                <a:cs typeface="Times New Roman" panose="02020603050405020304" pitchFamily="18" charset="0"/>
              </a:rPr>
              <a:t> </a:t>
            </a:r>
            <a:r>
              <a:rPr lang="es-CO" sz="3600" b="1" i="1" dirty="0">
                <a:solidFill>
                  <a:srgbClr val="FFC000"/>
                </a:solidFill>
                <a:latin typeface="Maiandra GD" panose="020E0502030308020204" pitchFamily="34" charset="0"/>
                <a:ea typeface="Calibri" panose="020F0502020204030204" pitchFamily="34" charset="0"/>
                <a:cs typeface="FuturaBT-BoldItalic"/>
              </a:rPr>
              <a:t>Fundamento jurídico de las audiencias de seguimiento</a:t>
            </a:r>
            <a:endParaRPr lang="es-CO" sz="3600" dirty="0">
              <a:solidFill>
                <a:srgbClr val="FFC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ok"/>
              </a:rPr>
              <a:t>En garantías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El CPP no trae taxativamente una </a:t>
            </a:r>
            <a:r>
              <a:rPr lang="es-CO" sz="2400" i="1" dirty="0">
                <a:latin typeface="Maiandra GD" panose="020E0502030308020204" pitchFamily="34" charset="0"/>
                <a:ea typeface="Calibri" panose="020F0502020204030204" pitchFamily="34" charset="0"/>
                <a:cs typeface="FuturaBT-Book"/>
              </a:rPr>
              <a:t>audiencia de seguimiento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Pero el art. 154 del CPP contempla las distintas audiencias de garantías.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En su numeral 7 establece audiencias de control de legalidad al principio de oportunidad (no lo circunscribe a la renuncia)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En su numeral 9 se hace referencia a </a:t>
            </a:r>
            <a:r>
              <a:rPr lang="es-CO" sz="2400" i="1" dirty="0">
                <a:latin typeface="Maiandra GD" panose="020E0502030308020204" pitchFamily="34" charset="0"/>
                <a:ea typeface="Calibri" panose="020F0502020204030204" pitchFamily="34" charset="0"/>
                <a:cs typeface="FuturaBT-Book"/>
              </a:rPr>
              <a:t>“Las que resuelvan asuntos similares a los anteriores”, </a:t>
            </a:r>
            <a:r>
              <a:rPr lang="es-CO" sz="2400" dirty="0">
                <a:latin typeface="Maiandra GD" panose="020E0502030308020204" pitchFamily="34" charset="0"/>
                <a:ea typeface="Calibri" panose="020F0502020204030204" pitchFamily="34" charset="0"/>
                <a:cs typeface="FuturaBT-Book"/>
              </a:rPr>
              <a:t>donde se entiende incluidas las audiencias relativas al principio de oportunidad.</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82374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F733774-5534-4C69-86E0-D38956502601}"/>
              </a:ext>
            </a:extLst>
          </p:cNvPr>
          <p:cNvSpPr/>
          <p:nvPr/>
        </p:nvSpPr>
        <p:spPr>
          <a:xfrm>
            <a:off x="491836" y="997526"/>
            <a:ext cx="11208328" cy="4654479"/>
          </a:xfrm>
          <a:prstGeom prst="rect">
            <a:avLst/>
          </a:prstGeom>
        </p:spPr>
        <p:txBody>
          <a:bodyPr wrap="square">
            <a:spAutoFit/>
          </a:bodyPr>
          <a:lstStyle/>
          <a:p>
            <a:pPr marL="342900" lvl="0" indent="-342900">
              <a:lnSpc>
                <a:spcPct val="107000"/>
              </a:lnSpc>
              <a:spcAft>
                <a:spcPts val="0"/>
              </a:spcAft>
              <a:buFont typeface="Symbol" panose="05050102010706020507" pitchFamily="18" charset="2"/>
              <a:buChar char=""/>
            </a:pPr>
            <a:r>
              <a:rPr lang="es-CO" sz="2800" dirty="0">
                <a:latin typeface="Maiandra GD" panose="020E0502030308020204" pitchFamily="34" charset="0"/>
                <a:ea typeface="Calibri" panose="020F0502020204030204" pitchFamily="34" charset="0"/>
                <a:cs typeface="FuturaBT-Book"/>
              </a:rPr>
              <a:t>A ello se suma el art. 144 del CIA que establece el principio de remisión normativa a las normas del procedimiento penal de adultos, </a:t>
            </a:r>
            <a:r>
              <a:rPr lang="es-CO" sz="2800" i="1" dirty="0">
                <a:latin typeface="Maiandra GD" panose="020E0502030308020204" pitchFamily="34" charset="0"/>
                <a:ea typeface="Calibri" panose="020F0502020204030204" pitchFamily="34" charset="0"/>
                <a:cs typeface="FuturaBT-Book"/>
              </a:rPr>
              <a:t>siempre y cuando no sean contrarias al interés superior del adolescente</a:t>
            </a:r>
            <a:r>
              <a:rPr lang="es-CO" sz="2800" dirty="0">
                <a:latin typeface="Maiandra GD" panose="020E0502030308020204" pitchFamily="34" charset="0"/>
                <a:ea typeface="Calibri" panose="020F0502020204030204" pitchFamily="34" charset="0"/>
                <a:cs typeface="FuturaBT-Book"/>
              </a:rPr>
              <a:t>.</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CO" sz="2800" dirty="0">
                <a:latin typeface="Maiandra GD" panose="020E0502030308020204" pitchFamily="34" charset="0"/>
                <a:ea typeface="Calibri" panose="020F0502020204030204" pitchFamily="34" charset="0"/>
                <a:cs typeface="FuturaBT-Book"/>
              </a:rPr>
              <a:t> </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r>
              <a:rPr lang="es-CO" sz="2800" dirty="0">
                <a:latin typeface="Maiandra GD" panose="020E0502030308020204" pitchFamily="34" charset="0"/>
                <a:ea typeface="Calibri" panose="020F0502020204030204" pitchFamily="34" charset="0"/>
                <a:cs typeface="FuturaBT-Book"/>
              </a:rPr>
              <a:t>También las finalidades de garantizar a los menores de edad su desarrollo, crecimiento en familia y comunidad, en ambiente de felicidad, a mor, comprensión, el principio de interés superior del menor, el principio de satisfacción integral e inmediata de todos sus derechos y el desarrollo de la corresponsabilidad.</a:t>
            </a:r>
            <a:endParaRPr lang="es-CO" sz="2800" dirty="0"/>
          </a:p>
        </p:txBody>
      </p:sp>
    </p:spTree>
    <p:extLst>
      <p:ext uri="{BB962C8B-B14F-4D97-AF65-F5344CB8AC3E}">
        <p14:creationId xmlns:p14="http://schemas.microsoft.com/office/powerpoint/2010/main" val="37512580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AE75BC2-BD85-4F27-AF6F-7F1F4079E052}"/>
              </a:ext>
            </a:extLst>
          </p:cNvPr>
          <p:cNvSpPr/>
          <p:nvPr/>
        </p:nvSpPr>
        <p:spPr>
          <a:xfrm>
            <a:off x="568036" y="609599"/>
            <a:ext cx="10903528" cy="5210272"/>
          </a:xfrm>
          <a:prstGeom prst="rect">
            <a:avLst/>
          </a:prstGeom>
        </p:spPr>
        <p:txBody>
          <a:bodyPr wrap="square">
            <a:spAutoFit/>
          </a:bodyPr>
          <a:lstStyle/>
          <a:p>
            <a:pPr marL="228600">
              <a:lnSpc>
                <a:spcPct val="107000"/>
              </a:lnSpc>
              <a:spcAft>
                <a:spcPts val="0"/>
              </a:spcAft>
            </a:pPr>
            <a:r>
              <a:rPr lang="es-CO" sz="3600" b="1" dirty="0">
                <a:solidFill>
                  <a:srgbClr val="7030A0"/>
                </a:solidFill>
                <a:effectLst/>
                <a:latin typeface="Maiandra GD" panose="020E0502030308020204" pitchFamily="34" charset="0"/>
                <a:ea typeface="Calibri" panose="020F0502020204030204" pitchFamily="34" charset="0"/>
                <a:cs typeface="FuturaBT-Book"/>
              </a:rPr>
              <a:t>En ejecución de sanción</a:t>
            </a:r>
            <a:endParaRPr lang="es-CO" sz="36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es-CO" sz="3600" dirty="0">
                <a:effectLst/>
                <a:latin typeface="Maiandra GD" panose="020E0502030308020204" pitchFamily="34" charset="0"/>
                <a:ea typeface="Calibri" panose="020F0502020204030204" pitchFamily="34" charset="0"/>
                <a:cs typeface="FuturaBT-Book"/>
              </a:rPr>
              <a:t> </a:t>
            </a:r>
            <a:endParaRPr lang="es-CO" sz="36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es-CO" sz="2400" b="1" dirty="0">
                <a:effectLst/>
                <a:latin typeface="Maiandra GD" panose="020E0502030308020204" pitchFamily="34" charset="0"/>
                <a:ea typeface="Calibri" panose="020F0502020204030204" pitchFamily="34" charset="0"/>
                <a:cs typeface="FuturaBT-Book"/>
              </a:rPr>
              <a:t>LEY 1098 DE 2006:</a:t>
            </a:r>
            <a:endParaRPr lang="es-CO" sz="36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endParaRPr lang="es-CO" sz="2400" b="1" dirty="0">
              <a:latin typeface="Maiandra GD" panose="020E0502030308020204" pitchFamily="34" charset="0"/>
              <a:ea typeface="Calibri" panose="020F0502020204030204" pitchFamily="34" charset="0"/>
              <a:cs typeface="Arial" panose="020B0604020202020204" pitchFamily="34" charset="0"/>
            </a:endParaRPr>
          </a:p>
          <a:p>
            <a:pPr marL="228600">
              <a:lnSpc>
                <a:spcPct val="107000"/>
              </a:lnSpc>
              <a:spcAft>
                <a:spcPts val="0"/>
              </a:spcAft>
            </a:pPr>
            <a:r>
              <a:rPr lang="es-CO" sz="2400" b="1" dirty="0">
                <a:latin typeface="Maiandra GD" panose="020E0502030308020204" pitchFamily="34" charset="0"/>
                <a:ea typeface="Calibri" panose="020F0502020204030204" pitchFamily="34" charset="0"/>
                <a:cs typeface="Arial" panose="020B0604020202020204" pitchFamily="34" charset="0"/>
              </a:rPr>
              <a:t>Artículo 177 […] PARÁGRAFO 2o.</a:t>
            </a:r>
            <a:r>
              <a:rPr lang="es-CO" sz="2400" dirty="0">
                <a:latin typeface="Maiandra GD" panose="020E0502030308020204" pitchFamily="34" charset="0"/>
                <a:ea typeface="Calibri" panose="020F0502020204030204" pitchFamily="34" charset="0"/>
                <a:cs typeface="Arial" panose="020B0604020202020204" pitchFamily="34" charset="0"/>
              </a:rPr>
              <a:t> El juez que dictó la </a:t>
            </a:r>
            <a:r>
              <a:rPr lang="es-CO" sz="2400" b="1" u="sng" dirty="0">
                <a:latin typeface="Maiandra GD" panose="020E0502030308020204" pitchFamily="34" charset="0"/>
                <a:ea typeface="Calibri" panose="020F0502020204030204" pitchFamily="34" charset="0"/>
                <a:cs typeface="Arial" panose="020B0604020202020204" pitchFamily="34" charset="0"/>
              </a:rPr>
              <a:t>sanción</a:t>
            </a:r>
            <a:r>
              <a:rPr lang="es-CO" sz="2400" dirty="0">
                <a:latin typeface="Maiandra GD" panose="020E0502030308020204" pitchFamily="34" charset="0"/>
                <a:ea typeface="Calibri" panose="020F0502020204030204" pitchFamily="34" charset="0"/>
                <a:cs typeface="Arial" panose="020B0604020202020204" pitchFamily="34" charset="0"/>
              </a:rPr>
              <a:t> será el competente para </a:t>
            </a:r>
            <a:r>
              <a:rPr lang="es-CO" sz="2400" b="1" u="sng" dirty="0">
                <a:latin typeface="Maiandra GD" panose="020E0502030308020204" pitchFamily="34" charset="0"/>
                <a:ea typeface="Calibri" panose="020F0502020204030204" pitchFamily="34" charset="0"/>
                <a:cs typeface="Arial" panose="020B0604020202020204" pitchFamily="34" charset="0"/>
              </a:rPr>
              <a:t>controlar su ejecución</a:t>
            </a:r>
            <a:r>
              <a:rPr lang="es-CO" sz="2400" dirty="0">
                <a:latin typeface="Maiandra GD" panose="020E0502030308020204" pitchFamily="34" charset="0"/>
                <a:ea typeface="Calibri" panose="020F0502020204030204" pitchFamily="34" charset="0"/>
                <a:cs typeface="Arial" panose="020B0604020202020204" pitchFamily="34" charset="0"/>
              </a:rPr>
              <a:t>.</a:t>
            </a:r>
            <a:endParaRPr lang="es-CO" sz="36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es-CO" sz="2400" b="1" dirty="0">
                <a:latin typeface="Maiandra GD" panose="020E0502030308020204" pitchFamily="34" charset="0"/>
                <a:ea typeface="Calibri" panose="020F0502020204030204" pitchFamily="34" charset="0"/>
                <a:cs typeface="Arial" panose="020B0604020202020204" pitchFamily="34" charset="0"/>
              </a:rPr>
              <a:t>ARTÍCULO 178. FINALIDAD DE LAS SANCIONES.</a:t>
            </a:r>
            <a:r>
              <a:rPr lang="es-CO" sz="2400" dirty="0">
                <a:latin typeface="Maiandra GD" panose="020E0502030308020204" pitchFamily="34" charset="0"/>
                <a:ea typeface="Calibri" panose="020F0502020204030204" pitchFamily="34" charset="0"/>
                <a:cs typeface="Arial" panose="020B0604020202020204" pitchFamily="34" charset="0"/>
              </a:rPr>
              <a:t> Las sanciones señaladas en el artículo anterior tienen una finalidad </a:t>
            </a:r>
            <a:r>
              <a:rPr lang="es-CO" sz="2400" b="1" u="sng" dirty="0">
                <a:latin typeface="Maiandra GD" panose="020E0502030308020204" pitchFamily="34" charset="0"/>
                <a:ea typeface="Calibri" panose="020F0502020204030204" pitchFamily="34" charset="0"/>
                <a:cs typeface="Arial" panose="020B0604020202020204" pitchFamily="34" charset="0"/>
              </a:rPr>
              <a:t>protectora, educativa y restaurativa</a:t>
            </a:r>
            <a:r>
              <a:rPr lang="es-CO" sz="2400" dirty="0">
                <a:latin typeface="Maiandra GD" panose="020E0502030308020204" pitchFamily="34" charset="0"/>
                <a:ea typeface="Calibri" panose="020F0502020204030204" pitchFamily="34" charset="0"/>
                <a:cs typeface="Arial" panose="020B0604020202020204" pitchFamily="34" charset="0"/>
              </a:rPr>
              <a:t>, y se aplicarán con el apoyo de la </a:t>
            </a:r>
            <a:r>
              <a:rPr lang="es-CO" sz="2400" b="1" u="sng" dirty="0">
                <a:latin typeface="Maiandra GD" panose="020E0502030308020204" pitchFamily="34" charset="0"/>
                <a:ea typeface="Calibri" panose="020F0502020204030204" pitchFamily="34" charset="0"/>
                <a:cs typeface="Arial" panose="020B0604020202020204" pitchFamily="34" charset="0"/>
              </a:rPr>
              <a:t>familia</a:t>
            </a:r>
            <a:r>
              <a:rPr lang="es-CO" sz="2400" dirty="0">
                <a:latin typeface="Maiandra GD" panose="020E0502030308020204" pitchFamily="34" charset="0"/>
                <a:ea typeface="Calibri" panose="020F0502020204030204" pitchFamily="34" charset="0"/>
                <a:cs typeface="Arial" panose="020B0604020202020204" pitchFamily="34" charset="0"/>
              </a:rPr>
              <a:t> y de </a:t>
            </a:r>
            <a:r>
              <a:rPr lang="es-CO" sz="2400" b="1" u="sng" dirty="0">
                <a:latin typeface="Maiandra GD" panose="020E0502030308020204" pitchFamily="34" charset="0"/>
                <a:ea typeface="Calibri" panose="020F0502020204030204" pitchFamily="34" charset="0"/>
                <a:cs typeface="Arial" panose="020B0604020202020204" pitchFamily="34" charset="0"/>
              </a:rPr>
              <a:t>especialistas</a:t>
            </a:r>
            <a:r>
              <a:rPr lang="es-CO" sz="2400" dirty="0">
                <a:latin typeface="Maiandra GD" panose="020E0502030308020204" pitchFamily="34" charset="0"/>
                <a:ea typeface="Calibri" panose="020F0502020204030204" pitchFamily="34" charset="0"/>
                <a:cs typeface="Arial" panose="020B0604020202020204" pitchFamily="34" charset="0"/>
              </a:rPr>
              <a:t>.</a:t>
            </a:r>
            <a:endParaRPr lang="es-CO" sz="36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es-CO" sz="2400" dirty="0">
                <a:latin typeface="Maiandra GD" panose="020E0502030308020204" pitchFamily="34" charset="0"/>
                <a:ea typeface="Calibri" panose="020F0502020204030204" pitchFamily="34" charset="0"/>
                <a:cs typeface="Arial" panose="020B0604020202020204" pitchFamily="34" charset="0"/>
              </a:rPr>
              <a:t> </a:t>
            </a:r>
            <a:endParaRPr lang="es-CO" sz="3600" dirty="0">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es-CO" sz="2400" dirty="0">
                <a:latin typeface="Maiandra GD" panose="020E0502030308020204" pitchFamily="34" charset="0"/>
                <a:ea typeface="Calibri" panose="020F0502020204030204" pitchFamily="34" charset="0"/>
                <a:cs typeface="Arial" panose="020B0604020202020204" pitchFamily="34" charset="0"/>
              </a:rPr>
              <a:t>El juez </a:t>
            </a:r>
            <a:r>
              <a:rPr lang="es-CO" sz="2400" b="1" u="sng" dirty="0">
                <a:latin typeface="Maiandra GD" panose="020E0502030308020204" pitchFamily="34" charset="0"/>
                <a:ea typeface="Calibri" panose="020F0502020204030204" pitchFamily="34" charset="0"/>
                <a:cs typeface="Arial" panose="020B0604020202020204" pitchFamily="34" charset="0"/>
              </a:rPr>
              <a:t>podrá modificar</a:t>
            </a:r>
            <a:r>
              <a:rPr lang="es-CO" sz="2400" dirty="0">
                <a:latin typeface="Maiandra GD" panose="020E0502030308020204" pitchFamily="34" charset="0"/>
                <a:ea typeface="Calibri" panose="020F0502020204030204" pitchFamily="34" charset="0"/>
                <a:cs typeface="Arial" panose="020B0604020202020204" pitchFamily="34" charset="0"/>
              </a:rPr>
              <a:t> en función de las </a:t>
            </a:r>
            <a:r>
              <a:rPr lang="es-CO" sz="2400" b="1" u="sng" dirty="0">
                <a:latin typeface="Maiandra GD" panose="020E0502030308020204" pitchFamily="34" charset="0"/>
                <a:ea typeface="Calibri" panose="020F0502020204030204" pitchFamily="34" charset="0"/>
                <a:cs typeface="Arial" panose="020B0604020202020204" pitchFamily="34" charset="0"/>
              </a:rPr>
              <a:t>circunstancias individuales</a:t>
            </a:r>
            <a:r>
              <a:rPr lang="es-CO" sz="2400" dirty="0">
                <a:latin typeface="Maiandra GD" panose="020E0502030308020204" pitchFamily="34" charset="0"/>
                <a:ea typeface="Calibri" panose="020F0502020204030204" pitchFamily="34" charset="0"/>
                <a:cs typeface="Arial" panose="020B0604020202020204" pitchFamily="34" charset="0"/>
              </a:rPr>
              <a:t> del adolescente y sus </a:t>
            </a:r>
            <a:r>
              <a:rPr lang="es-CO" sz="2400" b="1" u="sng" dirty="0">
                <a:latin typeface="Maiandra GD" panose="020E0502030308020204" pitchFamily="34" charset="0"/>
                <a:ea typeface="Calibri" panose="020F0502020204030204" pitchFamily="34" charset="0"/>
                <a:cs typeface="Arial" panose="020B0604020202020204" pitchFamily="34" charset="0"/>
              </a:rPr>
              <a:t>necesidades</a:t>
            </a:r>
            <a:r>
              <a:rPr lang="es-CO" sz="2400" dirty="0">
                <a:latin typeface="Maiandra GD" panose="020E0502030308020204" pitchFamily="34" charset="0"/>
                <a:ea typeface="Calibri" panose="020F0502020204030204" pitchFamily="34" charset="0"/>
                <a:cs typeface="Arial" panose="020B0604020202020204" pitchFamily="34" charset="0"/>
              </a:rPr>
              <a:t> especiales las medidas impuestas.</a:t>
            </a:r>
            <a:endParaRPr lang="es-CO" sz="2400" dirty="0"/>
          </a:p>
        </p:txBody>
      </p:sp>
    </p:spTree>
    <p:extLst>
      <p:ext uri="{BB962C8B-B14F-4D97-AF65-F5344CB8AC3E}">
        <p14:creationId xmlns:p14="http://schemas.microsoft.com/office/powerpoint/2010/main" val="3488546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01E177E-A62F-4591-81D2-8FB990653D27}"/>
              </a:ext>
            </a:extLst>
          </p:cNvPr>
          <p:cNvSpPr/>
          <p:nvPr/>
        </p:nvSpPr>
        <p:spPr>
          <a:xfrm>
            <a:off x="942109" y="831273"/>
            <a:ext cx="10418618" cy="5415457"/>
          </a:xfrm>
          <a:prstGeom prst="rect">
            <a:avLst/>
          </a:prstGeom>
        </p:spPr>
        <p:txBody>
          <a:bodyPr wrap="square">
            <a:spAutoFit/>
          </a:bodyPr>
          <a:lstStyle/>
          <a:p>
            <a:pPr>
              <a:lnSpc>
                <a:spcPct val="107000"/>
              </a:lnSpc>
              <a:spcAft>
                <a:spcPts val="800"/>
              </a:spcAft>
            </a:pPr>
            <a:r>
              <a:rPr lang="es-CO" sz="3600" b="1" dirty="0">
                <a:solidFill>
                  <a:srgbClr val="C00000"/>
                </a:solidFill>
                <a:latin typeface="Maiandra GD" panose="020E0502030308020204" pitchFamily="34" charset="0"/>
                <a:ea typeface="Calibri" panose="020F0502020204030204" pitchFamily="34" charset="0"/>
                <a:cs typeface="Times New Roman" panose="02020603050405020304" pitchFamily="18" charset="0"/>
              </a:rPr>
              <a:t>Abordaje de Colombia sobre delitos cometidos como consecuencia de consumo de spa (I)</a:t>
            </a:r>
          </a:p>
          <a:p>
            <a:pPr>
              <a:lnSpc>
                <a:spcPct val="107000"/>
              </a:lnSpc>
              <a:spcAft>
                <a:spcPts val="800"/>
              </a:spcAft>
            </a:pP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Times New Roman" panose="02020603050405020304" pitchFamily="18" charset="0"/>
              </a:rPr>
              <a:t>En el contexto internacional, Colombia ha abogado por encontrar alternativas a la privación de la libertad para abordar los problemas de comisión de delitos por personas con problemas de abusos de drogas. Esto, como una forma de mitigar los graves niveles de hacinamiento carcelario que ha padecido el país.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Times New Roman" panose="02020603050405020304" pitchFamily="18" charset="0"/>
              </a:rPr>
              <a:t>La corte constitucional ha insistido en declaratorias de estado de cosas inconstitucional ligadas al hacinamiento carcelario (T-388-13, T-762-15)</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Times New Roman" panose="02020603050405020304" pitchFamily="18" charset="0"/>
              </a:rPr>
              <a:t>Allí se ordena al Estado Colombiano encontrar alternativas a la privación de la libertad de ese tipo de comportamientos.</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62677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A05D3E5-9A94-4115-99C6-9B006F4055CE}"/>
              </a:ext>
            </a:extLst>
          </p:cNvPr>
          <p:cNvSpPr/>
          <p:nvPr/>
        </p:nvSpPr>
        <p:spPr>
          <a:xfrm>
            <a:off x="692727" y="0"/>
            <a:ext cx="11028218" cy="6790962"/>
          </a:xfrm>
          <a:prstGeom prst="rect">
            <a:avLst/>
          </a:prstGeom>
        </p:spPr>
        <p:txBody>
          <a:bodyPr wrap="square">
            <a:spAutoFit/>
          </a:bodyPr>
          <a:lstStyle/>
          <a:p>
            <a:pPr>
              <a:lnSpc>
                <a:spcPct val="107000"/>
              </a:lnSpc>
              <a:spcAft>
                <a:spcPts val="0"/>
              </a:spcAft>
            </a:pPr>
            <a:endParaRPr lang="es-CO" sz="2400" b="1" dirty="0">
              <a:latin typeface="Maiandra GD" panose="020E0502030308020204" pitchFamily="34" charset="0"/>
              <a:ea typeface="Calibri" panose="020F0502020204030204" pitchFamily="34" charset="0"/>
              <a:cs typeface="FuturaBT-Book"/>
            </a:endParaRPr>
          </a:p>
          <a:p>
            <a:pPr>
              <a:lnSpc>
                <a:spcPct val="107000"/>
              </a:lnSpc>
              <a:spcAft>
                <a:spcPts val="0"/>
              </a:spcAft>
            </a:pPr>
            <a:r>
              <a:rPr lang="es-CO" sz="3600" b="1" dirty="0">
                <a:latin typeface="Maiandra GD" panose="020E0502030308020204" pitchFamily="34" charset="0"/>
                <a:ea typeface="Calibri" panose="020F0502020204030204" pitchFamily="34" charset="0"/>
                <a:cs typeface="FuturaBT-Book"/>
              </a:rPr>
              <a:t>Las audiencias de seguimiento</a:t>
            </a:r>
            <a:r>
              <a:rPr lang="es-CO" sz="3600" b="1" dirty="0">
                <a:latin typeface="Calibri" panose="020F0502020204030204" pitchFamily="34" charset="0"/>
                <a:ea typeface="Calibri" panose="020F0502020204030204" pitchFamily="34" charset="0"/>
                <a:cs typeface="Times New Roman" panose="02020603050405020304" pitchFamily="18" charset="0"/>
              </a:rPr>
              <a:t> </a:t>
            </a:r>
            <a:r>
              <a:rPr lang="es-CO" sz="3600" b="1" i="1" dirty="0">
                <a:latin typeface="Calibri" panose="020F0502020204030204" pitchFamily="34" charset="0"/>
                <a:ea typeface="Calibri" panose="020F0502020204030204" pitchFamily="34" charset="0"/>
                <a:cs typeface="Times New Roman" panose="02020603050405020304" pitchFamily="18" charset="0"/>
              </a:rPr>
              <a:t>(</a:t>
            </a:r>
            <a:r>
              <a:rPr lang="es-CO" sz="3600" b="1" i="1" dirty="0">
                <a:latin typeface="Maiandra GD" panose="020E0502030308020204" pitchFamily="34" charset="0"/>
                <a:ea typeface="Calibri" panose="020F0502020204030204" pitchFamily="34" charset="0"/>
                <a:cs typeface="FuturaBT-Book"/>
              </a:rPr>
              <a:t>fundamento del Programa)</a:t>
            </a:r>
            <a:r>
              <a:rPr lang="es-CO" sz="3600" dirty="0">
                <a:latin typeface="Maiandra GD" panose="020E0502030308020204" pitchFamily="34" charset="0"/>
                <a:ea typeface="Calibri" panose="020F0502020204030204" pitchFamily="34" charset="0"/>
                <a:cs typeface="FuturaBT-Book"/>
              </a:rPr>
              <a:t>.</a:t>
            </a:r>
            <a:endParaRPr lang="es-CO"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Motivación del adolescente a través de la intervención de las partes y del juez. Sirve para felicitar o reconvenir, de acuerdo al comportamiento.</a:t>
            </a:r>
            <a:r>
              <a:rPr lang="es-CO" sz="2400" dirty="0">
                <a:latin typeface="Calibri" panose="020F0502020204030204" pitchFamily="34" charset="0"/>
                <a:ea typeface="Calibri" panose="020F0502020204030204" pitchFamily="34" charset="0"/>
                <a:cs typeface="Times New Roman" panose="02020603050405020304" pitchFamily="18" charset="0"/>
              </a:rPr>
              <a:t>  </a:t>
            </a:r>
            <a:endParaRPr lang="es-CO" sz="2400" dirty="0">
              <a:latin typeface="Maiandra GD" panose="020E0502030308020204" pitchFamily="34" charset="0"/>
              <a:ea typeface="Calibri" panose="020F0502020204030204" pitchFamily="34" charset="0"/>
              <a:cs typeface="FuturaBT-Book"/>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es-CO" sz="2400" dirty="0">
                <a:latin typeface="Maiandra GD" panose="020E0502030308020204" pitchFamily="34" charset="0"/>
                <a:ea typeface="Calibri" panose="020F0502020204030204" pitchFamily="34" charset="0"/>
                <a:cs typeface="FuturaBT-Book"/>
              </a:rPr>
              <a:t>- Tratamiento para el consumo y el proceso restaurativo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es-CO" sz="2400" dirty="0">
                <a:latin typeface="Maiandra GD" panose="020E0502030308020204" pitchFamily="34" charset="0"/>
                <a:ea typeface="Calibri" panose="020F0502020204030204" pitchFamily="34" charset="0"/>
                <a:cs typeface="FuturaBT-Book"/>
              </a:rPr>
              <a:t>- Adherencia a los programas de inclusión</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es-CO" sz="2400" dirty="0">
                <a:latin typeface="Maiandra GD" panose="020E0502030308020204" pitchFamily="34" charset="0"/>
                <a:ea typeface="Calibri" panose="020F0502020204030204" pitchFamily="34" charset="0"/>
                <a:cs typeface="FuturaBT-Book"/>
              </a:rPr>
              <a:t>- En desarrollo de los compromisos pactados en el Acta de Encuentro Restaurativo, o aquellos que le sean impuestos por el Juez.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Los adolescentes son llamados a audiencia al terminar cada una de las fases de tratamiento para el consumo que requieren de hospitalización (desintoxicación, deshabituación, hospital día); al entrar en la fase ambulatoria, son llamados a audiencia mensualmente.</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3165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E5CD9C0-37A7-4B4C-8757-ED647262BE1B}"/>
              </a:ext>
            </a:extLst>
          </p:cNvPr>
          <p:cNvSpPr/>
          <p:nvPr/>
        </p:nvSpPr>
        <p:spPr>
          <a:xfrm>
            <a:off x="770021" y="457200"/>
            <a:ext cx="10347157" cy="5938100"/>
          </a:xfrm>
          <a:prstGeom prst="rect">
            <a:avLst/>
          </a:prstGeom>
        </p:spPr>
        <p:txBody>
          <a:bodyPr wrap="square">
            <a:spAutoFit/>
          </a:bodyPr>
          <a:lstStyle/>
          <a:p>
            <a:pPr>
              <a:lnSpc>
                <a:spcPct val="107000"/>
              </a:lnSpc>
              <a:spcAft>
                <a:spcPts val="0"/>
              </a:spcAft>
            </a:pPr>
            <a:r>
              <a:rPr lang="es-CO" sz="3600" b="1" i="1" kern="1100" dirty="0">
                <a:solidFill>
                  <a:schemeClr val="accent4">
                    <a:lumMod val="75000"/>
                  </a:schemeClr>
                </a:solidFill>
                <a:latin typeface="Maiandra GD" panose="020E0502030308020204" pitchFamily="34" charset="0"/>
                <a:ea typeface="Calibri" panose="020F0502020204030204" pitchFamily="34" charset="0"/>
                <a:cs typeface="FuturaBT-BoldItalic"/>
              </a:rPr>
              <a:t>Elementos claves de las audiencias de seguimiento</a:t>
            </a:r>
            <a:endParaRPr lang="es-CO" sz="3600" kern="1100"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kern="1100" dirty="0">
                <a:latin typeface="Maiandra GD" panose="020E0502030308020204" pitchFamily="34" charset="0"/>
                <a:ea typeface="Calibri" panose="020F0502020204030204" pitchFamily="34" charset="0"/>
                <a:cs typeface="FuturaBT-Book"/>
              </a:rPr>
              <a:t> </a:t>
            </a:r>
            <a:endParaRPr lang="es-CO" sz="2000" kern="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b="1" kern="1100" dirty="0">
                <a:latin typeface="Maiandra GD" panose="020E0502030308020204" pitchFamily="34" charset="0"/>
                <a:ea typeface="Calibri" panose="020F0502020204030204" pitchFamily="34" charset="0"/>
                <a:cs typeface="FuturaBT-Book"/>
              </a:rPr>
              <a:t>Supone entrega previa y periódica de informes médicos: </a:t>
            </a:r>
            <a:endParaRPr lang="es-CO" sz="2000" b="1" kern="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kern="1100" dirty="0">
                <a:latin typeface="Maiandra GD" panose="020E0502030308020204" pitchFamily="34" charset="0"/>
                <a:ea typeface="Calibri" panose="020F0502020204030204" pitchFamily="34" charset="0"/>
                <a:cs typeface="FuturaBT-Book"/>
              </a:rPr>
              <a:t> </a:t>
            </a:r>
            <a:endParaRPr lang="es-CO" sz="2000" kern="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kern="1100" dirty="0">
                <a:latin typeface="Maiandra GD" panose="020E0502030308020204" pitchFamily="34" charset="0"/>
                <a:ea typeface="Calibri" panose="020F0502020204030204" pitchFamily="34" charset="0"/>
                <a:cs typeface="FuturaBT-Book"/>
              </a:rPr>
              <a:t>• Informe presentado por la IPS prestadora con el plan de tratamiento.</a:t>
            </a:r>
            <a:endParaRPr lang="es-CO" sz="2000" kern="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kern="1100" dirty="0">
                <a:latin typeface="Maiandra GD" panose="020E0502030308020204" pitchFamily="34" charset="0"/>
                <a:ea typeface="Calibri" panose="020F0502020204030204" pitchFamily="34" charset="0"/>
                <a:cs typeface="FuturaBT-Book"/>
              </a:rPr>
              <a:t> • Informe con el plan de reparación y/o restaurativo presentado por el operador pedagógico que conduce el proceso restaurativo.</a:t>
            </a:r>
            <a:endParaRPr lang="es-CO" sz="2000" kern="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kern="1100" dirty="0">
                <a:latin typeface="Maiandra GD" panose="020E0502030308020204" pitchFamily="34" charset="0"/>
                <a:ea typeface="Calibri" panose="020F0502020204030204" pitchFamily="34" charset="0"/>
                <a:cs typeface="FuturaBT-Book"/>
              </a:rPr>
              <a:t> • Informe psicosocial presentado por la Defensoría de Familia y su equipo de trabajo.</a:t>
            </a:r>
            <a:endParaRPr lang="es-CO" sz="2000" kern="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kern="1100" dirty="0">
                <a:latin typeface="Maiandra GD" panose="020E0502030308020204" pitchFamily="34" charset="0"/>
                <a:ea typeface="Calibri" panose="020F0502020204030204" pitchFamily="34" charset="0"/>
                <a:cs typeface="FuturaBT-Book"/>
              </a:rPr>
              <a:t> • Informes presentados por los Operadores Pedagógicos del ICBF (para el caso de los adolescentes que cumplan sanciones no privativas o estén vinculados a alguna de las medidas complementarias.</a:t>
            </a:r>
            <a:endParaRPr lang="es-CO" sz="2000" kern="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kern="1100" dirty="0">
                <a:latin typeface="Maiandra GD" panose="020E0502030308020204" pitchFamily="34" charset="0"/>
                <a:ea typeface="Calibri" panose="020F0502020204030204" pitchFamily="34" charset="0"/>
                <a:cs typeface="Times New Roman" panose="02020603050405020304" pitchFamily="18" charset="0"/>
              </a:rPr>
              <a:t> </a:t>
            </a:r>
            <a:endParaRPr lang="es-CO" sz="2000" kern="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b="1" kern="1100" dirty="0">
                <a:latin typeface="Maiandra GD" panose="020E0502030308020204" pitchFamily="34" charset="0"/>
                <a:ea typeface="Calibri" panose="020F0502020204030204" pitchFamily="34" charset="0"/>
                <a:cs typeface="FuturaBT-Book"/>
              </a:rPr>
              <a:t>Deben ser audiencias:</a:t>
            </a:r>
            <a:endParaRPr lang="es-CO" sz="2000" b="1" kern="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kern="1100" dirty="0">
                <a:latin typeface="Maiandra GD" panose="020E0502030308020204" pitchFamily="34" charset="0"/>
                <a:ea typeface="Calibri" panose="020F0502020204030204" pitchFamily="34" charset="0"/>
                <a:cs typeface="FuturaBT-Book"/>
              </a:rPr>
              <a:t> </a:t>
            </a:r>
            <a:endParaRPr lang="es-CO" sz="2000" kern="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kern="1100" dirty="0">
                <a:latin typeface="Maiandra GD" panose="020E0502030308020204" pitchFamily="34" charset="0"/>
                <a:ea typeface="Calibri" panose="020F0502020204030204" pitchFamily="34" charset="0"/>
                <a:cs typeface="FuturaBT-Book"/>
              </a:rPr>
              <a:t>- Cortas, claras, pedagógicas, inspiradoras. </a:t>
            </a:r>
            <a:endParaRPr lang="es-CO" sz="2000" kern="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kern="1100" dirty="0">
                <a:latin typeface="Maiandra GD" panose="020E0502030308020204" pitchFamily="34" charset="0"/>
                <a:ea typeface="Calibri" panose="020F0502020204030204" pitchFamily="34" charset="0"/>
                <a:cs typeface="FuturaBT-Book"/>
              </a:rPr>
              <a:t>- Participe la familia.</a:t>
            </a:r>
            <a:endParaRPr lang="es-CO" sz="2000" kern="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kern="1100" dirty="0">
                <a:latin typeface="Maiandra GD" panose="020E0502030308020204" pitchFamily="34" charset="0"/>
                <a:ea typeface="Calibri" panose="020F0502020204030204" pitchFamily="34" charset="0"/>
                <a:cs typeface="FuturaBT-Book"/>
              </a:rPr>
              <a:t>- Tengan norte claro de afianzar compromisos del joven y su familia.</a:t>
            </a:r>
            <a:endParaRPr lang="es-CO" sz="2000" kern="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33630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9535286-67EA-4836-B4CE-3F4D21F0CB30}"/>
              </a:ext>
            </a:extLst>
          </p:cNvPr>
          <p:cNvSpPr/>
          <p:nvPr/>
        </p:nvSpPr>
        <p:spPr>
          <a:xfrm>
            <a:off x="748146" y="626309"/>
            <a:ext cx="9864436" cy="5802999"/>
          </a:xfrm>
          <a:prstGeom prst="rect">
            <a:avLst/>
          </a:prstGeom>
        </p:spPr>
        <p:txBody>
          <a:bodyPr wrap="square">
            <a:spAutoFit/>
          </a:bodyPr>
          <a:lstStyle/>
          <a:p>
            <a:pPr>
              <a:lnSpc>
                <a:spcPct val="107000"/>
              </a:lnSpc>
              <a:spcAft>
                <a:spcPts val="0"/>
              </a:spcAft>
            </a:pPr>
            <a:r>
              <a:rPr lang="es-CO" sz="3600" b="1" dirty="0">
                <a:solidFill>
                  <a:srgbClr val="0070C0"/>
                </a:solidFill>
                <a:latin typeface="Maiandra GD" panose="020E0502030308020204" pitchFamily="34" charset="0"/>
                <a:ea typeface="Calibri" panose="020F0502020204030204" pitchFamily="34" charset="0"/>
                <a:cs typeface="FuturaBT-Book"/>
              </a:rPr>
              <a:t>Desarrollo propuesto: </a:t>
            </a:r>
            <a:endParaRPr lang="es-CO" sz="36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ok"/>
              </a:rPr>
              <a:t>Las partes intervienen así:</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s-CO" sz="2400" dirty="0">
                <a:latin typeface="Maiandra GD" panose="020E0502030308020204" pitchFamily="34" charset="0"/>
                <a:ea typeface="Calibri" panose="020F0502020204030204" pitchFamily="34" charset="0"/>
                <a:cs typeface="FuturaBT-Book"/>
              </a:rPr>
              <a:t>Fiscalía.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s-CO" sz="2400" dirty="0">
                <a:latin typeface="Maiandra GD" panose="020E0502030308020204" pitchFamily="34" charset="0"/>
                <a:ea typeface="Calibri" panose="020F0502020204030204" pitchFamily="34" charset="0"/>
                <a:cs typeface="FuturaBT-Book"/>
              </a:rPr>
              <a:t>Defensor público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s-CO" sz="2400" dirty="0">
                <a:latin typeface="Maiandra GD" panose="020E0502030308020204" pitchFamily="34" charset="0"/>
                <a:ea typeface="Calibri" panose="020F0502020204030204" pitchFamily="34" charset="0"/>
                <a:cs typeface="FuturaBT-Book"/>
              </a:rPr>
              <a:t>Ministerio público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s-CO" sz="2400" dirty="0">
                <a:latin typeface="Maiandra GD" panose="020E0502030308020204" pitchFamily="34" charset="0"/>
                <a:ea typeface="Calibri" panose="020F0502020204030204" pitchFamily="34" charset="0"/>
                <a:cs typeface="FuturaBT-Book"/>
              </a:rPr>
              <a:t>Adolescente y familia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s-CO" sz="2400" dirty="0">
                <a:latin typeface="Maiandra GD" panose="020E0502030308020204" pitchFamily="34" charset="0"/>
                <a:ea typeface="Calibri" panose="020F0502020204030204" pitchFamily="34" charset="0"/>
                <a:cs typeface="FuturaBT-Book"/>
              </a:rPr>
              <a:t>Profesionales que coordinan el tratamiento por el consumo y el proceso restaurativo.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s-CO" sz="2400" dirty="0">
                <a:latin typeface="Maiandra GD" panose="020E0502030308020204" pitchFamily="34" charset="0"/>
                <a:ea typeface="Calibri" panose="020F0502020204030204" pitchFamily="34" charset="0"/>
                <a:cs typeface="FuturaBT-Book"/>
              </a:rPr>
              <a:t>Defensor de familia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s-CO" sz="2400" dirty="0">
                <a:latin typeface="Maiandra GD" panose="020E0502030308020204" pitchFamily="34" charset="0"/>
                <a:ea typeface="Calibri" panose="020F0502020204030204" pitchFamily="34" charset="0"/>
                <a:cs typeface="FuturaBT-Book"/>
              </a:rPr>
              <a:t>Se dialoga directamente con el joven para indagar adherencia al plan restaurativo y al plan de tratamiento de drogas.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41314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CDD6A9E-6916-4FDA-A95C-233C113A36CA}"/>
              </a:ext>
            </a:extLst>
          </p:cNvPr>
          <p:cNvSpPr/>
          <p:nvPr/>
        </p:nvSpPr>
        <p:spPr>
          <a:xfrm>
            <a:off x="415635" y="387926"/>
            <a:ext cx="11305309" cy="6593343"/>
          </a:xfrm>
          <a:prstGeom prst="rect">
            <a:avLst/>
          </a:prstGeom>
        </p:spPr>
        <p:txBody>
          <a:bodyPr wrap="square">
            <a:spAutoFit/>
          </a:bodyPr>
          <a:lstStyle/>
          <a:p>
            <a:pPr>
              <a:lnSpc>
                <a:spcPct val="107000"/>
              </a:lnSpc>
              <a:spcAft>
                <a:spcPts val="0"/>
              </a:spcAft>
            </a:pPr>
            <a:r>
              <a:rPr lang="es-CO" sz="3600" b="1" dirty="0">
                <a:solidFill>
                  <a:srgbClr val="92D050"/>
                </a:solidFill>
                <a:latin typeface="Maiandra GD" panose="020E0502030308020204" pitchFamily="34" charset="0"/>
                <a:ea typeface="Calibri" panose="020F0502020204030204" pitchFamily="34" charset="0"/>
                <a:cs typeface="FuturaBT-Book"/>
              </a:rPr>
              <a:t>Hay tres posibilidades: </a:t>
            </a:r>
            <a:endParaRPr lang="es-CO" sz="3600" dirty="0">
              <a:solidFill>
                <a:srgbClr val="92D05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Si hay adherencia y cumplimiento, el juez debe autorizar o disponer los incentivos (felicitaciones públicas, aplausos, acceso a premios previamente gestionados).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Si no hay cumplimiento, el juez debe aplicar refuerzos pedagógicos (dispositivo pedagógico que busca motivar reflexión y adherencia. Llamados de atención, recordatorio de compromisos, aumento de periodicidad de audiencias de seguimiento).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Times New Roman" panose="02020603050405020304" pitchFamily="18" charset="0"/>
              </a:rPr>
              <a:t>Si se presentan faltas graves o reticencia marcada del adolescente, el juez puede declarar fracasado el principio de oportunidad y ordenar a la fiscalía que continúe el proceso; o revocar la sustitución de la sanción</a:t>
            </a:r>
            <a:r>
              <a:rPr lang="es-CO" sz="2400" dirty="0">
                <a:latin typeface="Maiandra GD" panose="020E0502030308020204" pitchFamily="34" charset="0"/>
                <a:ea typeface="Calibri" panose="020F0502020204030204" pitchFamily="34" charset="0"/>
                <a:cs typeface="FuturaBT-Book"/>
              </a:rPr>
              <a:t> y retomar inicialmente impuesta.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03582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9E0AD40-E06A-41AC-BD98-3C37784FB01F}"/>
              </a:ext>
            </a:extLst>
          </p:cNvPr>
          <p:cNvSpPr/>
          <p:nvPr/>
        </p:nvSpPr>
        <p:spPr>
          <a:xfrm>
            <a:off x="526473" y="401783"/>
            <a:ext cx="11028218" cy="5802999"/>
          </a:xfrm>
          <a:prstGeom prst="rect">
            <a:avLst/>
          </a:prstGeom>
        </p:spPr>
        <p:txBody>
          <a:bodyPr wrap="square">
            <a:spAutoFit/>
          </a:bodyPr>
          <a:lstStyle/>
          <a:p>
            <a:pPr>
              <a:lnSpc>
                <a:spcPct val="107000"/>
              </a:lnSpc>
              <a:spcAft>
                <a:spcPts val="0"/>
              </a:spcAft>
            </a:pPr>
            <a:r>
              <a:rPr lang="es-CO" sz="3600" b="1" dirty="0">
                <a:solidFill>
                  <a:schemeClr val="accent4">
                    <a:lumMod val="75000"/>
                  </a:schemeClr>
                </a:solidFill>
                <a:latin typeface="Maiandra GD" panose="020E0502030308020204" pitchFamily="34" charset="0"/>
                <a:ea typeface="Calibri" panose="020F0502020204030204" pitchFamily="34" charset="0"/>
                <a:cs typeface="FuturaBT-Bold"/>
              </a:rPr>
              <a:t>Reuniones de evaluación</a:t>
            </a:r>
            <a:endParaRPr lang="es-CO" sz="3600"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Son el equivalente a las </a:t>
            </a:r>
            <a:r>
              <a:rPr lang="es-CO" sz="2400" dirty="0" err="1">
                <a:latin typeface="Maiandra GD" panose="020E0502030308020204" pitchFamily="34" charset="0"/>
                <a:ea typeface="Calibri" panose="020F0502020204030204" pitchFamily="34" charset="0"/>
                <a:cs typeface="FuturaBT-Book"/>
              </a:rPr>
              <a:t>pre-audiencias</a:t>
            </a:r>
            <a:r>
              <a:rPr lang="es-CO" sz="2400" dirty="0">
                <a:latin typeface="Maiandra GD" panose="020E0502030308020204" pitchFamily="34" charset="0"/>
                <a:ea typeface="Calibri" panose="020F0502020204030204" pitchFamily="34" charset="0"/>
                <a:cs typeface="FuturaBT-Book"/>
              </a:rPr>
              <a:t> que se maneja en los Tribunales de Drogas norteamericanos: reuniones preparatorias a las audiencias de seguimiento.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La guía propone que estén presentes el juez de garantías o el de conocimiento, según el caso. En Manizales este punto ha generado reparos, pues afecta imparcialidad y puede generar impedimentos.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Encuentros en los que las autoridades del SRPA analizan los avances de los adolescentes frente a los compromisos del Acta de Encuentro Restaurativo o plan de reparación y el desarrollo del Programa.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31281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3857483-9226-4F77-9404-7AC6E0FAA522}"/>
              </a:ext>
            </a:extLst>
          </p:cNvPr>
          <p:cNvSpPr/>
          <p:nvPr/>
        </p:nvSpPr>
        <p:spPr>
          <a:xfrm>
            <a:off x="484909" y="443345"/>
            <a:ext cx="11028218" cy="5210209"/>
          </a:xfrm>
          <a:prstGeom prst="rect">
            <a:avLst/>
          </a:prstGeom>
        </p:spPr>
        <p:txBody>
          <a:bodyPr wrap="square">
            <a:spAutoFit/>
          </a:bodyPr>
          <a:lstStyle/>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La frecuencia de las reuniones depende del número de adolescentes atendidos y de la complejidad de los casos. En el caso de Medellín, se programan semanalmente. En Manizales se ha fijado, en principio, para realizarse mensualmente.</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El equipo interdisciplinario de la Defensoría de Familia comparte avance o retroceso del joven en el proceso educativo y aspectos relacionados con el respectivo proceso de restablecimiento de derechos.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Se escucha a la defensa técnica y a la Fiscalía en caso de que haya alguna novedad que informar (como, por ejemplo, la información de algún otro delito o de que el joven haya sido privado de su libertad por cuenta de otra investigación, como ocurre con relativa frecuencia).</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82803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88C1347-BC70-4260-88BE-9CF7C499CF7F}"/>
              </a:ext>
            </a:extLst>
          </p:cNvPr>
          <p:cNvSpPr/>
          <p:nvPr/>
        </p:nvSpPr>
        <p:spPr>
          <a:xfrm>
            <a:off x="891065" y="0"/>
            <a:ext cx="10774462" cy="8590685"/>
          </a:xfrm>
          <a:prstGeom prst="rect">
            <a:avLst/>
          </a:prstGeom>
        </p:spPr>
        <p:txBody>
          <a:bodyPr wrap="square">
            <a:spAutoFit/>
          </a:bodyPr>
          <a:lstStyle/>
          <a:p>
            <a:pPr>
              <a:lnSpc>
                <a:spcPct val="107000"/>
              </a:lnSpc>
              <a:spcAft>
                <a:spcPts val="0"/>
              </a:spcAft>
            </a:pPr>
            <a:endParaRPr lang="es-CO" sz="2800" b="1" dirty="0">
              <a:latin typeface="Maiandra GD" panose="020E0502030308020204" pitchFamily="34" charset="0"/>
              <a:ea typeface="Calibri" panose="020F0502020204030204" pitchFamily="34" charset="0"/>
              <a:cs typeface="FuturaBT-Bold"/>
            </a:endParaRPr>
          </a:p>
          <a:p>
            <a:pPr>
              <a:lnSpc>
                <a:spcPct val="107000"/>
              </a:lnSpc>
              <a:spcAft>
                <a:spcPts val="0"/>
              </a:spcAft>
            </a:pPr>
            <a:r>
              <a:rPr lang="es-CO" sz="3600" b="1" dirty="0">
                <a:latin typeface="Maiandra GD" panose="020E0502030308020204" pitchFamily="34" charset="0"/>
                <a:ea typeface="Calibri" panose="020F0502020204030204" pitchFamily="34" charset="0"/>
                <a:cs typeface="FuturaBT-Bold"/>
              </a:rPr>
              <a:t>Componente médico-sanitario</a:t>
            </a:r>
            <a:endParaRPr lang="es-CO" sz="36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800" b="1" dirty="0">
                <a:latin typeface="Maiandra GD" panose="020E0502030308020204" pitchFamily="34" charset="0"/>
                <a:ea typeface="Calibri" panose="020F0502020204030204" pitchFamily="34" charset="0"/>
                <a:cs typeface="FuturaBT-Bold"/>
              </a:rPr>
              <a:t> </a:t>
            </a:r>
            <a:endParaRPr lang="es-CO" sz="28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Elemento esencial del programa. Ofrece el tratamiento especializado para los trastornos asociados al consumo problemático de sustancias psicoactivas.</a:t>
            </a:r>
            <a:endParaRPr lang="es-CO" sz="24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Parte de articulación de los actores del sistema de salud en los territorios.</a:t>
            </a:r>
            <a:endParaRPr lang="es-CO" sz="24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Se estructura a partir del Modelo de Tratamiento que el país ha definido para los adolescentes del SRPA.</a:t>
            </a:r>
          </a:p>
          <a:p>
            <a:endParaRPr lang="es-CO" sz="2400" dirty="0">
              <a:latin typeface="Maiandra GD" panose="020E0502030308020204" pitchFamily="34" charset="0"/>
            </a:endParaRPr>
          </a:p>
          <a:p>
            <a:r>
              <a:rPr lang="es-CO" sz="2400" dirty="0">
                <a:latin typeface="Maiandra GD" panose="020E0502030308020204" pitchFamily="34" charset="0"/>
              </a:rPr>
              <a:t>En Colombia, de acuerdo con la Ley 1566 de 2012, el consumo, abuso y adicción a sustancias psicoactivas –lícitas o ilícitas– es un asunto de salud pública que tiene implicaciones en el bienestar de la familia, la comunidad y los individuos y que por lo tanto, deberá ser tratado como una </a:t>
            </a:r>
            <a:r>
              <a:rPr lang="es-CO" sz="2400" i="1" dirty="0">
                <a:latin typeface="Maiandra GD" panose="020E0502030308020204" pitchFamily="34" charset="0"/>
              </a:rPr>
              <a:t>enfermedad </a:t>
            </a:r>
            <a:r>
              <a:rPr lang="es-CO" sz="2400" dirty="0">
                <a:latin typeface="Maiandra GD" panose="020E0502030308020204" pitchFamily="34" charset="0"/>
              </a:rPr>
              <a:t>que requiere atención integral por parte del Estado.</a:t>
            </a:r>
          </a:p>
          <a:p>
            <a:r>
              <a:rPr lang="es-CO" sz="2400" dirty="0">
                <a:latin typeface="Maiandra GD" panose="020E0502030308020204" pitchFamily="34" charset="0"/>
              </a:rPr>
              <a:t> </a:t>
            </a:r>
          </a:p>
          <a:p>
            <a:pPr>
              <a:lnSpc>
                <a:spcPct val="107000"/>
              </a:lnSpc>
              <a:spcAft>
                <a:spcPts val="0"/>
              </a:spcAft>
            </a:pPr>
            <a:endParaRPr lang="es-CO" sz="20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CO" sz="20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CO" sz="20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CO" sz="20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CO"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56211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23DCA50-5DAC-41ED-8725-5986086D89BD}"/>
              </a:ext>
            </a:extLst>
          </p:cNvPr>
          <p:cNvSpPr/>
          <p:nvPr/>
        </p:nvSpPr>
        <p:spPr>
          <a:xfrm>
            <a:off x="678873" y="526473"/>
            <a:ext cx="11069782" cy="5802999"/>
          </a:xfrm>
          <a:prstGeom prst="rect">
            <a:avLst/>
          </a:prstGeom>
        </p:spPr>
        <p:txBody>
          <a:bodyPr wrap="square">
            <a:spAutoFit/>
          </a:bodyPr>
          <a:lstStyle/>
          <a:p>
            <a:pPr>
              <a:lnSpc>
                <a:spcPct val="107000"/>
              </a:lnSpc>
              <a:spcAft>
                <a:spcPts val="0"/>
              </a:spcAft>
            </a:pPr>
            <a:r>
              <a:rPr lang="es-CO" sz="3600" b="1" dirty="0">
                <a:latin typeface="Maiandra GD" panose="020E0502030308020204" pitchFamily="34" charset="0"/>
                <a:ea typeface="Calibri" panose="020F0502020204030204" pitchFamily="34" charset="0"/>
                <a:cs typeface="FuturaBT-Bold"/>
              </a:rPr>
              <a:t>Marco normativo para la atención</a:t>
            </a:r>
            <a:endParaRPr lang="es-CO"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La Ley Estatutaria de la Salud (Ley 1751 de 2015) en su artículo 2, establece el derecho a la salud como </a:t>
            </a:r>
            <a:r>
              <a:rPr lang="es-CO" sz="2400" i="1" dirty="0">
                <a:latin typeface="Maiandra GD" panose="020E0502030308020204" pitchFamily="34" charset="0"/>
                <a:ea typeface="Calibri" panose="020F0502020204030204" pitchFamily="34" charset="0"/>
                <a:cs typeface="FuturaBT-BookItalic"/>
              </a:rPr>
              <a:t>derecho social fundamental autónomo e irrenunciable </a:t>
            </a:r>
            <a:r>
              <a:rPr lang="es-CO" sz="2400" dirty="0">
                <a:latin typeface="Maiandra GD" panose="020E0502030308020204" pitchFamily="34" charset="0"/>
                <a:ea typeface="Calibri" panose="020F0502020204030204" pitchFamily="34" charset="0"/>
                <a:cs typeface="FuturaBT-Book"/>
              </a:rPr>
              <a:t>en lo individual y en lo colectivo. Esta ley tiene por objetivo </a:t>
            </a:r>
            <a:r>
              <a:rPr lang="es-CO" sz="2400" i="1" dirty="0">
                <a:latin typeface="Maiandra GD" panose="020E0502030308020204" pitchFamily="34" charset="0"/>
                <a:ea typeface="Calibri" panose="020F0502020204030204" pitchFamily="34" charset="0"/>
                <a:cs typeface="FuturaBT-Book"/>
              </a:rPr>
              <a:t>“(…) garantizar el derecho a la salud, regularlo y establecer mecanismos que aseguren su protección”.</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El Ministerio de Salud y Protección Social, expidió la Resolución 429 de 2016 por medio de la cual se adoptó la Política de Atención Integral en Salud –PAIS– que establece la Atención Primaria en Salud (APS) y un marco operacional centrado en un Modelo Integral de Atención en Salud –MIAS– que garantiza la oportunidad, continuidad, integralidad, aceptabilidad y calidad en la atención y un conjunto de procesos de priorización, </a:t>
            </a:r>
            <a:r>
              <a:rPr lang="es-CO" sz="2400" i="1" dirty="0">
                <a:latin typeface="Maiandra GD" panose="020E0502030308020204" pitchFamily="34" charset="0"/>
                <a:ea typeface="Calibri" panose="020F0502020204030204" pitchFamily="34" charset="0"/>
                <a:cs typeface="FuturaBT-BookItalic"/>
              </a:rPr>
              <a:t>con una visión</a:t>
            </a:r>
            <a:r>
              <a:rPr lang="es-CO" sz="2400" dirty="0">
                <a:latin typeface="Maiandra GD" panose="020E0502030308020204" pitchFamily="34" charset="0"/>
                <a:ea typeface="Calibri" panose="020F0502020204030204" pitchFamily="34" charset="0"/>
                <a:cs typeface="FuturaBT-Book"/>
              </a:rPr>
              <a:t> </a:t>
            </a:r>
            <a:r>
              <a:rPr lang="es-CO" sz="2400" i="1" dirty="0">
                <a:latin typeface="Maiandra GD" panose="020E0502030308020204" pitchFamily="34" charset="0"/>
                <a:ea typeface="Calibri" panose="020F0502020204030204" pitchFamily="34" charset="0"/>
                <a:cs typeface="FuturaBT-BookItalic"/>
              </a:rPr>
              <a:t>centrada en las personas.</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01663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72ADA03-1764-4E37-841D-C6FD63A6839D}"/>
              </a:ext>
            </a:extLst>
          </p:cNvPr>
          <p:cNvSpPr/>
          <p:nvPr/>
        </p:nvSpPr>
        <p:spPr>
          <a:xfrm>
            <a:off x="665017" y="484908"/>
            <a:ext cx="10986655" cy="5674630"/>
          </a:xfrm>
          <a:prstGeom prst="rect">
            <a:avLst/>
          </a:prstGeom>
        </p:spPr>
        <p:txBody>
          <a:bodyPr wrap="square">
            <a:spAutoFit/>
          </a:bodyPr>
          <a:lstStyle/>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El Modelo Integral de Atención en Salud establece las Rutas Integrales de Atención en Salud –RIAS–, que garantizan la integralidad de la atención.</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Tres son los tipos de rutas definidas:</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 Ruta de promoción y mantenimiento de la salud.</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 Rutas de grupos de riesgo.</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 Rutas de eventos específicos de atención.</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Dentro de las rutas de grupos de riesgo, el Ministerio de Salud y Protección Social definió 16 grupos, uno de los cuales corresponde a los </a:t>
            </a:r>
            <a:r>
              <a:rPr lang="es-CO" sz="2000" i="1" dirty="0">
                <a:latin typeface="Maiandra GD" panose="020E0502030308020204" pitchFamily="34" charset="0"/>
                <a:ea typeface="Calibri" panose="020F0502020204030204" pitchFamily="34" charset="0"/>
                <a:cs typeface="FuturaBT-BookItalic"/>
              </a:rPr>
              <a:t>trastornos asociados al uso de SPA</a:t>
            </a:r>
            <a:r>
              <a:rPr lang="es-CO" sz="2000" dirty="0">
                <a:latin typeface="Maiandra GD" panose="020E0502030308020204" pitchFamily="34" charset="0"/>
                <a:ea typeface="Calibri" panose="020F0502020204030204" pitchFamily="34" charset="0"/>
                <a:cs typeface="FuturaBT-Book"/>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En el campo de las rutas integrales de atención en salud para eventos específicos, se estableció la </a:t>
            </a:r>
            <a:r>
              <a:rPr lang="es-CO" sz="2000" b="1" i="1" dirty="0">
                <a:latin typeface="Maiandra GD" panose="020E0502030308020204" pitchFamily="34" charset="0"/>
                <a:ea typeface="Calibri" panose="020F0502020204030204" pitchFamily="34" charset="0"/>
                <a:cs typeface="FuturaBT-BookItalic"/>
              </a:rPr>
              <a:t>ruta de atención a la población con riesgo o presencia de trastornos mentales y del comportamiento manifiestos debido al uso de sustancias psicoactivas y a las adicciones</a:t>
            </a:r>
            <a:r>
              <a:rPr lang="es-CO" sz="2000" i="1" dirty="0">
                <a:latin typeface="Maiandra GD" panose="020E0502030308020204" pitchFamily="34" charset="0"/>
                <a:ea typeface="Calibri" panose="020F0502020204030204" pitchFamily="34" charset="0"/>
                <a:cs typeface="FuturaBT-BookItalic"/>
              </a:rPr>
              <a:t> </a:t>
            </a:r>
            <a:r>
              <a:rPr lang="es-CO" sz="2000" dirty="0">
                <a:latin typeface="Maiandra GD" panose="020E0502030308020204" pitchFamily="34" charset="0"/>
                <a:ea typeface="Calibri" panose="020F0502020204030204" pitchFamily="34" charset="0"/>
                <a:cs typeface="FuturaBT-Book"/>
              </a:rPr>
              <a:t>(Ministerio de Salud y Protección Social, Resolución 3202 de 2016).</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Times New Roman" panose="02020603050405020304" pitchFamily="18" charset="0"/>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0753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970306F-F33B-44A0-8427-4162AF944213}"/>
              </a:ext>
            </a:extLst>
          </p:cNvPr>
          <p:cNvSpPr/>
          <p:nvPr/>
        </p:nvSpPr>
        <p:spPr>
          <a:xfrm>
            <a:off x="540327" y="443344"/>
            <a:ext cx="10945091" cy="6000553"/>
          </a:xfrm>
          <a:prstGeom prst="rect">
            <a:avLst/>
          </a:prstGeom>
        </p:spPr>
        <p:txBody>
          <a:bodyPr wrap="square">
            <a:spAutoFit/>
          </a:bodyPr>
          <a:lstStyle/>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El modelo de tratamiento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La Resolución 2003 de 2014 del Ministerio de Salud y Protección Social, </a:t>
            </a:r>
            <a:r>
              <a:rPr lang="es-CO" sz="2400" i="1" dirty="0">
                <a:latin typeface="Maiandra GD" panose="020E0502030308020204" pitchFamily="34" charset="0"/>
                <a:ea typeface="Calibri" panose="020F0502020204030204" pitchFamily="34" charset="0"/>
                <a:cs typeface="FuturaBT-BookItalic"/>
              </a:rPr>
              <a:t>“Por medio de la cual se definen los procedimientos y condiciones de inscripción de los Prestadores de Servicios de Salud y la habilitación de servicios de salud”, </a:t>
            </a:r>
            <a:r>
              <a:rPr lang="es-CO" sz="2400" dirty="0">
                <a:latin typeface="Maiandra GD" panose="020E0502030308020204" pitchFamily="34" charset="0"/>
                <a:ea typeface="Calibri" panose="020F0502020204030204" pitchFamily="34" charset="0"/>
                <a:cs typeface="FuturaBT-Book"/>
              </a:rPr>
              <a:t>da cuenta de los servicios de atención necesarios para habilitar la atención al consumidor</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b="1" dirty="0">
                <a:latin typeface="Maiandra GD" panose="020E0502030308020204" pitchFamily="34" charset="0"/>
                <a:ea typeface="Calibri" panose="020F0502020204030204" pitchFamily="34" charset="0"/>
                <a:cs typeface="FuturaBT-Bold"/>
              </a:rPr>
              <a:t>Grupo de internación: </a:t>
            </a:r>
            <a:r>
              <a:rPr lang="es-CO" sz="2400" dirty="0">
                <a:latin typeface="Maiandra GD" panose="020E0502030308020204" pitchFamily="34" charset="0"/>
                <a:ea typeface="Calibri" panose="020F0502020204030204" pitchFamily="34" charset="0"/>
                <a:cs typeface="FuturaBT-Book"/>
              </a:rPr>
              <a:t>Internación hospitalaria e internación parcial para la atención al consumidor de sustancias psicoactivas.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b="1" dirty="0">
                <a:latin typeface="Maiandra GD" panose="020E0502030308020204" pitchFamily="34" charset="0"/>
                <a:ea typeface="Calibri" panose="020F0502020204030204" pitchFamily="34" charset="0"/>
                <a:cs typeface="FuturaBT-Bold"/>
              </a:rPr>
              <a:t>Grupo de otros servicios: </a:t>
            </a:r>
            <a:r>
              <a:rPr lang="es-CO" sz="2400" dirty="0">
                <a:latin typeface="Maiandra GD" panose="020E0502030308020204" pitchFamily="34" charset="0"/>
                <a:ea typeface="Calibri" panose="020F0502020204030204" pitchFamily="34" charset="0"/>
                <a:cs typeface="FuturaBT-Book"/>
              </a:rPr>
              <a:t>Atención ambulatoria al consumidor de sustancias psicoactivas. Atención institucional no hospitalaria al consumidor de sustancias psicoactivas.</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7205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61E8495-0C88-4829-8A53-ADFC49337801}"/>
              </a:ext>
            </a:extLst>
          </p:cNvPr>
          <p:cNvSpPr/>
          <p:nvPr/>
        </p:nvSpPr>
        <p:spPr>
          <a:xfrm>
            <a:off x="498763" y="540327"/>
            <a:ext cx="11263745" cy="5839676"/>
          </a:xfrm>
          <a:prstGeom prst="rect">
            <a:avLst/>
          </a:prstGeom>
        </p:spPr>
        <p:txBody>
          <a:bodyPr wrap="square">
            <a:spAutoFit/>
          </a:bodyPr>
          <a:lstStyle/>
          <a:p>
            <a:pPr>
              <a:lnSpc>
                <a:spcPct val="107000"/>
              </a:lnSpc>
              <a:spcAft>
                <a:spcPts val="800"/>
              </a:spcAft>
            </a:pPr>
            <a:r>
              <a:rPr lang="es-CO" sz="2800" b="1" dirty="0">
                <a:solidFill>
                  <a:srgbClr val="0070C0"/>
                </a:solidFill>
                <a:latin typeface="Maiandra GD" panose="020E0502030308020204" pitchFamily="34" charset="0"/>
                <a:ea typeface="Calibri" panose="020F0502020204030204" pitchFamily="34" charset="0"/>
                <a:cs typeface="Times New Roman" panose="02020603050405020304" pitchFamily="18" charset="0"/>
              </a:rPr>
              <a:t>Abordaje de Colombia sobre delitos cometidos como consecuencia de consumo de spa (II)</a:t>
            </a:r>
            <a:endParaRPr lang="es-CO" sz="28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Durante el año 2013, ante la ORGANIZACIÓN DE ESTADOS AMERICANOS (OEA), Colombia ordenó la conformación de un grupo de soporte técnico que produjo el </a:t>
            </a:r>
            <a:r>
              <a:rPr lang="es-CO" sz="2400" i="1" dirty="0">
                <a:latin typeface="Maiandra GD" panose="020E0502030308020204" pitchFamily="34" charset="0"/>
                <a:ea typeface="Calibri" panose="020F0502020204030204" pitchFamily="34" charset="0"/>
                <a:cs typeface="FuturaBT-BookItalic"/>
              </a:rPr>
              <a:t>Informe técnico sobre alternativas al encarcelamiento para delitos relacionados con drogas”, </a:t>
            </a:r>
            <a:r>
              <a:rPr lang="es-CO" sz="2400" dirty="0">
                <a:latin typeface="Maiandra GD" panose="020E0502030308020204" pitchFamily="34" charset="0"/>
                <a:ea typeface="Calibri" panose="020F0502020204030204" pitchFamily="34" charset="0"/>
                <a:cs typeface="FuturaBT-Book"/>
              </a:rPr>
              <a:t>presentado en 2015 ante la Comisión Interamericana para el Control del Abuso de Drogas (CICAD, </a:t>
            </a:r>
            <a:r>
              <a:rPr lang="es-CO" sz="2400" dirty="0">
                <a:solidFill>
                  <a:srgbClr val="333333"/>
                </a:solidFill>
                <a:effectLst/>
                <a:latin typeface="Maiandra GD" panose="020E0502030308020204" pitchFamily="34" charset="0"/>
                <a:ea typeface="Calibri" panose="020F0502020204030204" pitchFamily="34" charset="0"/>
                <a:cs typeface="Times New Roman" panose="02020603050405020304" pitchFamily="18" charset="0"/>
              </a:rPr>
              <a:t>órgano consultivo y asesor de la OEA sobre el tema</a:t>
            </a:r>
            <a:r>
              <a:rPr lang="es-CO" sz="2400" dirty="0">
                <a:latin typeface="Maiandra GD" panose="020E0502030308020204" pitchFamily="34" charset="0"/>
                <a:ea typeface="Calibri" panose="020F0502020204030204" pitchFamily="34" charset="0"/>
                <a:cs typeface="FuturaBT-Book"/>
              </a:rPr>
              <a:t>).</a:t>
            </a:r>
            <a:endParaRPr lang="es-CO" sz="2400" dirty="0">
              <a:latin typeface="Maiandra GD" panose="020E0502030308020204" pitchFamily="34" charset="0"/>
              <a:ea typeface="Calibri" panose="020F0502020204030204" pitchFamily="34" charset="0"/>
              <a:cs typeface="Times New Roman" panose="02020603050405020304" pitchFamily="18" charset="0"/>
            </a:endParaRPr>
          </a:p>
          <a:p>
            <a:pPr marL="457200">
              <a:lnSpc>
                <a:spcPct val="107000"/>
              </a:lnSpc>
              <a:spcAft>
                <a:spcPts val="0"/>
              </a:spcAft>
            </a:pP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En 2017, la CICAD-OEA, en asocio con el Ministerio de Justicia y del Derecho produjo el estudio llamado </a:t>
            </a:r>
            <a:r>
              <a:rPr lang="es-CO" sz="2400" i="1" dirty="0">
                <a:latin typeface="Maiandra GD" panose="020E0502030308020204" pitchFamily="34" charset="0"/>
                <a:ea typeface="Calibri" panose="020F0502020204030204" pitchFamily="34" charset="0"/>
                <a:cs typeface="FuturaBT-BookItalic"/>
              </a:rPr>
              <a:t>“Tribunales de tratamientos de droga. Estudio sobre su viabilidad en Colombia”, </a:t>
            </a:r>
            <a:r>
              <a:rPr lang="es-CO" sz="2400" dirty="0">
                <a:latin typeface="Maiandra GD" panose="020E0502030308020204" pitchFamily="34" charset="0"/>
                <a:ea typeface="Calibri" panose="020F0502020204030204" pitchFamily="34" charset="0"/>
                <a:cs typeface="FuturaBT-Book"/>
              </a:rPr>
              <a:t>a fin de determinar la viabilidad jurídica y sanitaria en la implementación de los Tribunales De Tratamientos De Drogas (TTD) en el sistema de adultos. </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07844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B44178A-B164-44D9-BDB2-D65B5BF323B4}"/>
              </a:ext>
            </a:extLst>
          </p:cNvPr>
          <p:cNvSpPr/>
          <p:nvPr/>
        </p:nvSpPr>
        <p:spPr>
          <a:xfrm>
            <a:off x="1025236" y="1025235"/>
            <a:ext cx="10141528" cy="5210657"/>
          </a:xfrm>
          <a:prstGeom prst="rect">
            <a:avLst/>
          </a:prstGeom>
        </p:spPr>
        <p:txBody>
          <a:bodyPr wrap="square">
            <a:spAutoFit/>
          </a:bodyPr>
          <a:lstStyle/>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En 2016 se expidió la Resolución 5246 de 2016, sobre los listados censales.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Decreto 2228 de 2017 del Ministerio de Salud y Protección Social que modifica el artículo 2.1.5.1 del Decreto 780 de 2016, Único Reglamentario del Sector Salud y Protección Social e </a:t>
            </a:r>
            <a:r>
              <a:rPr lang="es-CO" sz="2000" b="1" dirty="0">
                <a:latin typeface="Maiandra GD" panose="020E0502030308020204" pitchFamily="34" charset="0"/>
                <a:ea typeface="Calibri" panose="020F0502020204030204" pitchFamily="34" charset="0"/>
                <a:cs typeface="FuturaBT-Book"/>
              </a:rPr>
              <a:t>incluyó en su numeral 4 a los adolescentes del Sistema de Responsabilidad Penal para Adolescentes como beneficiarios de afiliación al régimen subsidiado y consagró que la elaboración del listado censal era responsabilidad del Instituto Colombiano de Bienestar Familiar.</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Times New Roman" panose="02020603050405020304" pitchFamily="18" charset="0"/>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r>
              <a:rPr lang="es-CO" sz="2000" dirty="0">
                <a:latin typeface="Maiandra GD" panose="020E0502030308020204" pitchFamily="34" charset="0"/>
                <a:ea typeface="Calibri" panose="020F0502020204030204" pitchFamily="34" charset="0"/>
                <a:cs typeface="FuturaBT-Book"/>
              </a:rPr>
              <a:t>El Decreto 2228 de 2017 permite que los adolescentes que ingresen al Sistema de Responsabilidad Penal sean inmediatamente ingresados al listado censal como </a:t>
            </a:r>
            <a:r>
              <a:rPr lang="es-CO" sz="2000" i="1" dirty="0">
                <a:latin typeface="Maiandra GD" panose="020E0502030308020204" pitchFamily="34" charset="0"/>
                <a:ea typeface="Calibri" panose="020F0502020204030204" pitchFamily="34" charset="0"/>
                <a:cs typeface="FuturaBT-BookItalic"/>
              </a:rPr>
              <a:t>población especial </a:t>
            </a:r>
            <a:r>
              <a:rPr lang="es-CO" sz="2000" dirty="0">
                <a:latin typeface="Maiandra GD" panose="020E0502030308020204" pitchFamily="34" charset="0"/>
                <a:ea typeface="Calibri" panose="020F0502020204030204" pitchFamily="34" charset="0"/>
                <a:cs typeface="FuturaBT-Book"/>
              </a:rPr>
              <a:t>durante el tiempo que perdure su vinculación al SRPA. Una vez su condición de pertenencia al SRPA cambie, el Defensor de Familia procederá a retirarlo del listado censal y advertirá al adolescente y su familia que deberán tramitar su reingreso a la EPS a la que estaba afiliado al ingresar al SRPA o tramitar una nueva vinculación a la EPS de su preferencia</a:t>
            </a:r>
            <a:endParaRPr lang="es-CO" sz="2000" dirty="0"/>
          </a:p>
        </p:txBody>
      </p:sp>
    </p:spTree>
    <p:extLst>
      <p:ext uri="{BB962C8B-B14F-4D97-AF65-F5344CB8AC3E}">
        <p14:creationId xmlns:p14="http://schemas.microsoft.com/office/powerpoint/2010/main" val="33171238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0B74A16-674B-411D-BBAE-2356F4D6BBCE}"/>
              </a:ext>
            </a:extLst>
          </p:cNvPr>
          <p:cNvSpPr/>
          <p:nvPr/>
        </p:nvSpPr>
        <p:spPr>
          <a:xfrm>
            <a:off x="921327" y="1745672"/>
            <a:ext cx="10349345" cy="3234347"/>
          </a:xfrm>
          <a:prstGeom prst="rect">
            <a:avLst/>
          </a:prstGeom>
        </p:spPr>
        <p:txBody>
          <a:bodyPr wrap="square">
            <a:spAutoFit/>
          </a:bodyPr>
          <a:lstStyle/>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El segundo aporte del Decreto 2228 de 2017, es que de acuerdo con el parágrafo 1 del artículo 2.1.5.3 del Decreto 780 de 2016, la elección de la Entidad Promotora de Salud del régimen subsidiado que atenderá a las poblaciones especiales es responsabilidad de las entidades que elaboran los listados censales; son ellas las encargadas de “(…) definir los lineamientos para la elección de la EPS que asumirá dicha atención, para lo cual tendrán en cuenta la utilización de indicadores de calidad, la cobertura territorial de la EPS y la red prestadora adscrita”, entre otros.</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86599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A2A541E-58EB-4F27-846E-3774EDCF9BF8}"/>
              </a:ext>
            </a:extLst>
          </p:cNvPr>
          <p:cNvSpPr/>
          <p:nvPr/>
        </p:nvSpPr>
        <p:spPr>
          <a:xfrm>
            <a:off x="581891" y="484909"/>
            <a:ext cx="11319164" cy="6106480"/>
          </a:xfrm>
          <a:prstGeom prst="rect">
            <a:avLst/>
          </a:prstGeom>
        </p:spPr>
        <p:txBody>
          <a:bodyPr wrap="square">
            <a:spAutoFit/>
          </a:bodyPr>
          <a:lstStyle/>
          <a:p>
            <a:pPr>
              <a:lnSpc>
                <a:spcPct val="107000"/>
              </a:lnSpc>
              <a:spcAft>
                <a:spcPts val="0"/>
              </a:spcAft>
            </a:pPr>
            <a:r>
              <a:rPr lang="es-CO" sz="3200" b="1" dirty="0">
                <a:latin typeface="Maiandra GD" panose="020E0502030308020204" pitchFamily="34" charset="0"/>
                <a:ea typeface="Calibri" panose="020F0502020204030204" pitchFamily="34" charset="0"/>
                <a:cs typeface="FuturaBT-Bold"/>
              </a:rPr>
              <a:t>Fases del Modelo de tratamiento para adolescentes del SRPA</a:t>
            </a:r>
            <a:endParaRPr lang="es-CO"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ok"/>
              </a:rPr>
              <a:t>1 Desintoxicación. </a:t>
            </a:r>
            <a:r>
              <a:rPr lang="es-CO" sz="2400" dirty="0">
                <a:latin typeface="Maiandra GD" panose="020E0502030308020204" pitchFamily="34" charset="0"/>
                <a:ea typeface="Calibri" panose="020F0502020204030204" pitchFamily="34" charset="0"/>
                <a:cs typeface="FuturaBT-Book"/>
              </a:rPr>
              <a:t>Se recomienda Internación hospitalaria por 30 días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ok"/>
              </a:rPr>
              <a:t>2 Deshabituación. </a:t>
            </a:r>
            <a:r>
              <a:rPr lang="es-CO" sz="2400" dirty="0">
                <a:latin typeface="Maiandra GD" panose="020E0502030308020204" pitchFamily="34" charset="0"/>
                <a:ea typeface="Calibri" panose="020F0502020204030204" pitchFamily="34" charset="0"/>
                <a:cs typeface="FuturaBT-Book"/>
              </a:rPr>
              <a:t>Se recomienda atención institucional no hospitalaria de 90 a 180 días</a:t>
            </a:r>
          </a:p>
          <a:p>
            <a:pPr>
              <a:lnSpc>
                <a:spcPct val="107000"/>
              </a:lnSpc>
              <a:spcAft>
                <a:spcPts val="0"/>
              </a:spcAft>
            </a:pP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ok"/>
              </a:rPr>
              <a:t>3 Ambulatoria de Alta intensidad.</a:t>
            </a:r>
            <a:r>
              <a:rPr lang="es-CO" sz="2400" dirty="0">
                <a:latin typeface="Maiandra GD" panose="020E0502030308020204" pitchFamily="34" charset="0"/>
                <a:ea typeface="Calibri" panose="020F0502020204030204" pitchFamily="34" charset="0"/>
                <a:cs typeface="FuturaBT-Book"/>
              </a:rPr>
              <a:t> Se recomienda Internación parcial de 90 a 180 días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CO" sz="2400" dirty="0">
              <a:latin typeface="Maiandra GD" panose="020E0502030308020204" pitchFamily="34" charset="0"/>
              <a:ea typeface="Calibri" panose="020F0502020204030204" pitchFamily="34" charset="0"/>
              <a:cs typeface="FuturaBT-Book"/>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ok"/>
              </a:rPr>
              <a:t>4 Ambulatoria de Mediana intensidad. </a:t>
            </a:r>
            <a:r>
              <a:rPr lang="es-CO" sz="2400" dirty="0">
                <a:latin typeface="Maiandra GD" panose="020E0502030308020204" pitchFamily="34" charset="0"/>
                <a:ea typeface="Calibri" panose="020F0502020204030204" pitchFamily="34" charset="0"/>
                <a:cs typeface="FuturaBT-Book"/>
              </a:rPr>
              <a:t>Se recomienda Internación parcial / atención ambulatoria de 180 a 365 días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CO" sz="2400" dirty="0">
              <a:latin typeface="Maiandra GD" panose="020E0502030308020204" pitchFamily="34" charset="0"/>
              <a:ea typeface="Calibri" panose="020F0502020204030204" pitchFamily="34" charset="0"/>
              <a:cs typeface="FuturaBT-Book"/>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ok"/>
              </a:rPr>
              <a:t>5 Seguimiento y mantenimiento </a:t>
            </a:r>
            <a:r>
              <a:rPr lang="es-CO" sz="2400" dirty="0">
                <a:latin typeface="Maiandra GD" panose="020E0502030308020204" pitchFamily="34" charset="0"/>
                <a:ea typeface="Calibri" panose="020F0502020204030204" pitchFamily="34" charset="0"/>
                <a:cs typeface="FuturaBT-Book"/>
              </a:rPr>
              <a:t>(ambulatoria de baja intensidad). Se recomienda Atención ambulatoria 365 días en adelante.</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41616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83DFEEC-5959-4F13-8A6D-B0E9854DE1D1}"/>
              </a:ext>
            </a:extLst>
          </p:cNvPr>
          <p:cNvSpPr/>
          <p:nvPr/>
        </p:nvSpPr>
        <p:spPr>
          <a:xfrm>
            <a:off x="651163" y="231137"/>
            <a:ext cx="10889673" cy="6000553"/>
          </a:xfrm>
          <a:prstGeom prst="rect">
            <a:avLst/>
          </a:prstGeom>
        </p:spPr>
        <p:txBody>
          <a:bodyPr wrap="square">
            <a:spAutoFit/>
          </a:bodyPr>
          <a:lstStyle/>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Internación hospitalaria </a:t>
            </a:r>
            <a:r>
              <a:rPr lang="es-CO" sz="2400" dirty="0">
                <a:latin typeface="Maiandra GD" panose="020E0502030308020204" pitchFamily="34" charset="0"/>
                <a:ea typeface="Calibri" panose="020F0502020204030204" pitchFamily="34" charset="0"/>
                <a:cs typeface="FuturaBT-Book"/>
              </a:rPr>
              <a:t>que requieren desintoxicación bajo la modalidad de internación hospitalaria.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Atención institucional no hospitalaria:</a:t>
            </a:r>
            <a:r>
              <a:rPr lang="es-CO" sz="2400" dirty="0">
                <a:latin typeface="Maiandra GD" panose="020E0502030308020204" pitchFamily="34" charset="0"/>
                <a:ea typeface="Calibri" panose="020F0502020204030204" pitchFamily="34" charset="0"/>
                <a:cs typeface="FuturaBT-Book"/>
              </a:rPr>
              <a:t> fase de deshabituación e incluye pernoctada del usuario en las instalaciones de la entidad que ofrece el tratamiento. Desarrollo de habilidades de afrontamiento y la generación de capacidades para conducirse con autonomía.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Internación parcial: </a:t>
            </a:r>
            <a:r>
              <a:rPr lang="es-CO" sz="2400" dirty="0">
                <a:latin typeface="Maiandra GD" panose="020E0502030308020204" pitchFamily="34" charset="0"/>
                <a:ea typeface="Calibri" panose="020F0502020204030204" pitchFamily="34" charset="0"/>
                <a:cs typeface="FuturaBT-Book"/>
              </a:rPr>
              <a:t>Servicio que presta atención a pacientes consumidores de sustancias psicoactivas, en sus fases de deshabituación y resocialización, bajo la modalidad de internación parcial (hospital día – hospital noche).</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Atención ambulatoria: </a:t>
            </a:r>
            <a:r>
              <a:rPr lang="es-CO" sz="2400" dirty="0">
                <a:latin typeface="Maiandra GD" panose="020E0502030308020204" pitchFamily="34" charset="0"/>
                <a:ea typeface="Calibri" panose="020F0502020204030204" pitchFamily="34" charset="0"/>
                <a:cs typeface="FuturaBT-Book"/>
              </a:rPr>
              <a:t>Servicio que brinda atención a pacientes consumidores de sustancias psicoactivas, para su tratamiento y rehabilitación, bajo la modalidad ambulatoria.</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87828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B60604E-E5FD-4091-B646-EE11B0B595E7}"/>
              </a:ext>
            </a:extLst>
          </p:cNvPr>
          <p:cNvSpPr/>
          <p:nvPr/>
        </p:nvSpPr>
        <p:spPr>
          <a:xfrm>
            <a:off x="277091" y="346364"/>
            <a:ext cx="11374582" cy="5605381"/>
          </a:xfrm>
          <a:prstGeom prst="rect">
            <a:avLst/>
          </a:prstGeom>
        </p:spPr>
        <p:txBody>
          <a:bodyPr wrap="square">
            <a:spAutoFit/>
          </a:bodyPr>
          <a:lstStyle/>
          <a:p>
            <a:pPr>
              <a:lnSpc>
                <a:spcPct val="107000"/>
              </a:lnSpc>
              <a:spcAft>
                <a:spcPts val="0"/>
              </a:spcAft>
            </a:pPr>
            <a:r>
              <a:rPr lang="es-CO" sz="2400" b="1" dirty="0">
                <a:latin typeface="Maiandra GD" panose="020E0502030308020204" pitchFamily="34" charset="0"/>
                <a:ea typeface="Calibri" panose="020F0502020204030204" pitchFamily="34" charset="0"/>
                <a:cs typeface="FuturaBT-Book"/>
              </a:rPr>
              <a:t>Atención Ambulatoria se divide en tres fases</a:t>
            </a:r>
            <a:r>
              <a:rPr lang="es-CO" sz="2400" dirty="0">
                <a:latin typeface="Maiandra GD" panose="020E0502030308020204" pitchFamily="34" charset="0"/>
                <a:ea typeface="Calibri" panose="020F0502020204030204" pitchFamily="34" charset="0"/>
                <a:cs typeface="FuturaBT-Book"/>
              </a:rPr>
              <a:t>:</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Alta intensidad: </a:t>
            </a:r>
            <a:r>
              <a:rPr lang="es-CO" sz="2400" dirty="0">
                <a:latin typeface="Maiandra GD" panose="020E0502030308020204" pitchFamily="34" charset="0"/>
                <a:ea typeface="Calibri" panose="020F0502020204030204" pitchFamily="34" charset="0"/>
                <a:cs typeface="FuturaBT-Book"/>
              </a:rPr>
              <a:t>Servicio que presta atención a usuarios que requieren atención en  internación parcial del consumidor de sustancias psicoactivas, que puede incluir manejo farmacológico con medicación diaria suministrado en el servicio.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Mediana intensidad: </a:t>
            </a:r>
            <a:r>
              <a:rPr lang="es-CO" sz="2400" dirty="0">
                <a:latin typeface="Maiandra GD" panose="020E0502030308020204" pitchFamily="34" charset="0"/>
                <a:ea typeface="Calibri" panose="020F0502020204030204" pitchFamily="34" charset="0"/>
                <a:cs typeface="FuturaBT-Book"/>
              </a:rPr>
              <a:t>Servicio que presta atención a usuarios que requieren manejo ambulatorio de dos a tres veces por semana o manejo farmacológico con medicación suministrado en el servicio.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Baja intensidad: </a:t>
            </a:r>
            <a:r>
              <a:rPr lang="es-CO" sz="2400" dirty="0">
                <a:latin typeface="Maiandra GD" panose="020E0502030308020204" pitchFamily="34" charset="0"/>
                <a:ea typeface="Calibri" panose="020F0502020204030204" pitchFamily="34" charset="0"/>
                <a:cs typeface="FuturaBT-Book"/>
              </a:rPr>
              <a:t>Servicio que presta atención a pacientes con consumo de sustancias psicoactivas que ha tenido bajo impacto, se encuentran en una fase de tratamiento que no requiere de internación o pacientes que rechazan la internación, pero aceptan un tratamiento ambulatorio.</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96006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F70EFE7-FE5A-4E7B-9092-75A43DC07EFA}"/>
              </a:ext>
            </a:extLst>
          </p:cNvPr>
          <p:cNvSpPr/>
          <p:nvPr/>
        </p:nvSpPr>
        <p:spPr>
          <a:xfrm>
            <a:off x="387927" y="540327"/>
            <a:ext cx="10099964" cy="5473678"/>
          </a:xfrm>
          <a:prstGeom prst="rect">
            <a:avLst/>
          </a:prstGeom>
        </p:spPr>
        <p:txBody>
          <a:bodyPr wrap="square">
            <a:spAutoFit/>
          </a:bodyPr>
          <a:lstStyle/>
          <a:p>
            <a:pPr>
              <a:lnSpc>
                <a:spcPct val="107000"/>
              </a:lnSpc>
              <a:spcAft>
                <a:spcPts val="0"/>
              </a:spcAft>
            </a:pPr>
            <a:r>
              <a:rPr lang="es-CO" sz="3600" b="1" dirty="0">
                <a:solidFill>
                  <a:srgbClr val="FF0000"/>
                </a:solidFill>
                <a:latin typeface="Maiandra GD" panose="020E0502030308020204" pitchFamily="34" charset="0"/>
                <a:ea typeface="Calibri" panose="020F0502020204030204" pitchFamily="34" charset="0"/>
                <a:cs typeface="FuturaBT-Bold"/>
              </a:rPr>
              <a:t>Componente de inclusión social</a:t>
            </a:r>
            <a:endParaRPr lang="es-CO" sz="3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El Programa de Seguimiento Judicial al Tratamiento de Drogas busca prevenir o reducir la reincidencia incentivando la inclusión social, educativa, productiva, recreativa y cultural de los adolescentes y jóvenes que han cometido delitos como consecuencia del consumo problemático de sustancias psicoactivas. Este componente se ocupa de generar acciones que medien la inclusión de los adolescentes, para lo cual se centra en la lectura de su red familiar y social, la construcción de un portafolio de programas de inclusión, la caracterización de los adolescentes que ingresan al Programa y la construcción de alianzas </a:t>
            </a:r>
            <a:r>
              <a:rPr lang="es-CO" sz="2400" dirty="0" err="1">
                <a:latin typeface="Maiandra GD" panose="020E0502030308020204" pitchFamily="34" charset="0"/>
                <a:ea typeface="Calibri" panose="020F0502020204030204" pitchFamily="34" charset="0"/>
                <a:cs typeface="FuturaBT-Book"/>
              </a:rPr>
              <a:t>interistitucionales</a:t>
            </a:r>
            <a:r>
              <a:rPr lang="es-CO" sz="2400" dirty="0">
                <a:latin typeface="Maiandra GD" panose="020E0502030308020204" pitchFamily="34" charset="0"/>
                <a:ea typeface="Calibri" panose="020F0502020204030204" pitchFamily="34" charset="0"/>
                <a:cs typeface="FuturaBT-Book"/>
              </a:rPr>
              <a:t>  que brinden oportunidades y posibiliten el desarrollo de competencias y habilidades sociales.</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164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E3E3662-8BF4-4806-98BD-3C5EE6F77C99}"/>
              </a:ext>
            </a:extLst>
          </p:cNvPr>
          <p:cNvSpPr/>
          <p:nvPr/>
        </p:nvSpPr>
        <p:spPr>
          <a:xfrm>
            <a:off x="651163" y="706581"/>
            <a:ext cx="10210800" cy="5868851"/>
          </a:xfrm>
          <a:prstGeom prst="rect">
            <a:avLst/>
          </a:prstGeom>
        </p:spPr>
        <p:txBody>
          <a:bodyPr wrap="square">
            <a:spAutoFit/>
          </a:bodyPr>
          <a:lstStyle/>
          <a:p>
            <a:pPr>
              <a:lnSpc>
                <a:spcPct val="107000"/>
              </a:lnSpc>
              <a:spcAft>
                <a:spcPts val="0"/>
              </a:spcAft>
            </a:pPr>
            <a:r>
              <a:rPr lang="es-CO" sz="3600" b="1" dirty="0">
                <a:solidFill>
                  <a:srgbClr val="00B050"/>
                </a:solidFill>
                <a:latin typeface="Maiandra GD" panose="020E0502030308020204" pitchFamily="34" charset="0"/>
                <a:ea typeface="Calibri" panose="020F0502020204030204" pitchFamily="34" charset="0"/>
                <a:cs typeface="FuturaBT-Bold"/>
              </a:rPr>
              <a:t>Fundamento</a:t>
            </a:r>
            <a:endParaRPr lang="es-CO" sz="360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Ofrece inclusión social para responder a las carencias que el adolescente padecía al momento de ingresar en el consumo.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Proyecto de vida.</a:t>
            </a:r>
            <a:r>
              <a:rPr lang="es-CO" sz="2400" dirty="0">
                <a:latin typeface="Calibri" panose="020F0502020204030204" pitchFamily="34" charset="0"/>
                <a:ea typeface="Calibri" panose="020F0502020204030204" pitchFamily="34" charset="0"/>
                <a:cs typeface="Times New Roman" panose="02020603050405020304" pitchFamily="18" charset="0"/>
              </a:rPr>
              <a:t> </a:t>
            </a:r>
            <a:r>
              <a:rPr lang="es-CO" sz="2400" dirty="0">
                <a:latin typeface="Maiandra GD" panose="020E0502030308020204" pitchFamily="34" charset="0"/>
                <a:ea typeface="Calibri" panose="020F0502020204030204" pitchFamily="34" charset="0"/>
                <a:cs typeface="FuturaBT-Book"/>
              </a:rPr>
              <a:t>Cada caso es diferente, por lo que las ofertas deben ser coherentes.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CO" sz="2400" dirty="0">
              <a:latin typeface="Maiandra GD" panose="020E0502030308020204" pitchFamily="34" charset="0"/>
              <a:ea typeface="Calibri" panose="020F0502020204030204" pitchFamily="34" charset="0"/>
              <a:cs typeface="FuturaBT-Book"/>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Autonomía y capacidad de elección de los adolescentes (toma de decisiones).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Participación ciudadana (que se asuma como sujeto de derechos).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Redes de solidaridad y reciprocidad (corresponsabilidad de familia, sociedad y Estado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para garantizar vida y sus derechos).</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93722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E6826F0-AB0E-4B39-9A10-B8068F673F1A}"/>
              </a:ext>
            </a:extLst>
          </p:cNvPr>
          <p:cNvSpPr/>
          <p:nvPr/>
        </p:nvSpPr>
        <p:spPr>
          <a:xfrm>
            <a:off x="651163" y="720437"/>
            <a:ext cx="10446327" cy="5012654"/>
          </a:xfrm>
          <a:prstGeom prst="rect">
            <a:avLst/>
          </a:prstGeom>
        </p:spPr>
        <p:txBody>
          <a:bodyPr wrap="square">
            <a:spAutoFit/>
          </a:bodyPr>
          <a:lstStyle/>
          <a:p>
            <a:pPr>
              <a:lnSpc>
                <a:spcPct val="107000"/>
              </a:lnSpc>
              <a:spcAft>
                <a:spcPts val="0"/>
              </a:spcAft>
            </a:pPr>
            <a:r>
              <a:rPr lang="es-CO" sz="3600" b="1" dirty="0">
                <a:solidFill>
                  <a:srgbClr val="FFC000"/>
                </a:solidFill>
                <a:latin typeface="Maiandra GD" panose="020E0502030308020204" pitchFamily="34" charset="0"/>
                <a:ea typeface="Calibri" panose="020F0502020204030204" pitchFamily="34" charset="0"/>
                <a:cs typeface="FuturaBT-Bold"/>
              </a:rPr>
              <a:t>Componentes que viabilizan su implementación</a:t>
            </a:r>
            <a:endParaRPr lang="es-CO" sz="3600" dirty="0">
              <a:solidFill>
                <a:srgbClr val="FFC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La articulación con entidades públicas, privadas y comunitarias que cuentan con oportunidades de inclusión social para los adolescentes y jóvenes; </a:t>
            </a:r>
            <a:endParaRPr lang="es-CO" sz="2400" dirty="0">
              <a:latin typeface="Calibri" panose="020F0502020204030204" pitchFamily="34" charset="0"/>
              <a:ea typeface="Calibri" panose="020F0502020204030204" pitchFamily="34" charset="0"/>
              <a:cs typeface="FuturaBT-Book"/>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Desarrollo de estrategias particulares con los adolescentes que generen capacidades para mediar su inclusión social, educativa, productiva, recreativa, cultural, y produzcan avances en su proceso de constitución como actores sociales; </a:t>
            </a:r>
            <a:endParaRPr lang="es-CO" sz="2400" dirty="0">
              <a:latin typeface="Calibri" panose="020F0502020204030204" pitchFamily="34" charset="0"/>
              <a:ea typeface="Calibri" panose="020F0502020204030204" pitchFamily="34" charset="0"/>
              <a:cs typeface="FuturaBT-Book"/>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Trabajo efectivo con las familias de los adolescentes.</a:t>
            </a:r>
            <a:endParaRPr lang="es-CO" sz="2400" dirty="0">
              <a:latin typeface="Calibri" panose="020F0502020204030204" pitchFamily="34" charset="0"/>
              <a:ea typeface="Calibri" panose="020F0502020204030204" pitchFamily="34" charset="0"/>
              <a:cs typeface="FuturaBT-Book"/>
            </a:endParaRPr>
          </a:p>
        </p:txBody>
      </p:sp>
    </p:spTree>
    <p:extLst>
      <p:ext uri="{BB962C8B-B14F-4D97-AF65-F5344CB8AC3E}">
        <p14:creationId xmlns:p14="http://schemas.microsoft.com/office/powerpoint/2010/main" val="27721152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FB4A96E-7CFF-4570-97D0-0894A45BD2EC}"/>
              </a:ext>
            </a:extLst>
          </p:cNvPr>
          <p:cNvSpPr/>
          <p:nvPr/>
        </p:nvSpPr>
        <p:spPr>
          <a:xfrm>
            <a:off x="886691" y="595746"/>
            <a:ext cx="9788236" cy="5276124"/>
          </a:xfrm>
          <a:prstGeom prst="rect">
            <a:avLst/>
          </a:prstGeom>
        </p:spPr>
        <p:txBody>
          <a:bodyPr wrap="square">
            <a:spAutoFit/>
          </a:bodyPr>
          <a:lstStyle/>
          <a:p>
            <a:pPr>
              <a:lnSpc>
                <a:spcPct val="107000"/>
              </a:lnSpc>
              <a:spcAft>
                <a:spcPts val="0"/>
              </a:spcAft>
            </a:pPr>
            <a:r>
              <a:rPr lang="es-CO" sz="3600" b="1" dirty="0">
                <a:solidFill>
                  <a:srgbClr val="002060"/>
                </a:solidFill>
                <a:latin typeface="Maiandra GD" panose="020E0502030308020204" pitchFamily="34" charset="0"/>
                <a:ea typeface="Calibri" panose="020F0502020204030204" pitchFamily="34" charset="0"/>
                <a:cs typeface="FuturaBT-Bold"/>
              </a:rPr>
              <a:t>Componente restaurativo.</a:t>
            </a:r>
            <a:r>
              <a:rPr lang="es-CO" sz="3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es-CO" sz="3600" b="1" dirty="0">
                <a:solidFill>
                  <a:srgbClr val="002060"/>
                </a:solidFill>
                <a:latin typeface="Maiandra GD" panose="020E0502030308020204" pitchFamily="34" charset="0"/>
                <a:ea typeface="Calibri" panose="020F0502020204030204" pitchFamily="34" charset="0"/>
                <a:cs typeface="FuturaBT-Book"/>
              </a:rPr>
              <a:t>Justicia restaurativa es finalidad del SRPA.</a:t>
            </a:r>
            <a:r>
              <a:rPr lang="es-CO" sz="3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es-CO" sz="3600" b="1" dirty="0">
                <a:solidFill>
                  <a:srgbClr val="002060"/>
                </a:solidFill>
                <a:latin typeface="Maiandra GD" panose="020E0502030308020204" pitchFamily="34" charset="0"/>
                <a:ea typeface="Calibri" panose="020F0502020204030204" pitchFamily="34" charset="0"/>
                <a:cs typeface="FuturaBT-Book"/>
              </a:rPr>
              <a:t>Tres “R”</a:t>
            </a:r>
            <a:endParaRPr lang="es-CO" sz="36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CO" sz="2800" b="1" dirty="0">
              <a:solidFill>
                <a:srgbClr val="002060"/>
              </a:solidFill>
              <a:latin typeface="Maiandra GD" panose="020E0502030308020204" pitchFamily="34" charset="0"/>
              <a:ea typeface="Calibri" panose="020F0502020204030204" pitchFamily="34" charset="0"/>
              <a:cs typeface="FuturaBT-Book"/>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ok"/>
              </a:rPr>
              <a:t>- Responsabilización. </a:t>
            </a:r>
            <a:r>
              <a:rPr lang="es-CO" sz="2400" dirty="0">
                <a:latin typeface="Maiandra GD" panose="020E0502030308020204" pitchFamily="34" charset="0"/>
                <a:ea typeface="Calibri" panose="020F0502020204030204" pitchFamily="34" charset="0"/>
                <a:cs typeface="FuturaBT-Book"/>
              </a:rPr>
              <a:t>Que el joven incorpore la norma prohibitiva al reconocer su error y desarrolle la empatía hacia el otro. Acuerdo Restaurativo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r>
              <a:rPr lang="es-CO" sz="2400" b="1" dirty="0">
                <a:latin typeface="Maiandra GD" panose="020E0502030308020204" pitchFamily="34" charset="0"/>
                <a:ea typeface="Calibri" panose="020F0502020204030204" pitchFamily="34" charset="0"/>
                <a:cs typeface="FuturaBT-Book"/>
              </a:rPr>
              <a:t>- Reparación. </a:t>
            </a:r>
            <a:r>
              <a:rPr lang="es-CO" sz="2400" dirty="0">
                <a:latin typeface="Maiandra GD" panose="020E0502030308020204" pitchFamily="34" charset="0"/>
                <a:ea typeface="Calibri" panose="020F0502020204030204" pitchFamily="34" charset="0"/>
                <a:cs typeface="FuturaBT-Book"/>
              </a:rPr>
              <a:t>Que la víctima sea escuchada y sus particulares necesidades de Reparación se tengan en cuenta. Si no quiere participar, se acude a víctimas simbólicas.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r>
              <a:rPr lang="es-CO" sz="2400" b="1" dirty="0">
                <a:latin typeface="Maiandra GD" panose="020E0502030308020204" pitchFamily="34" charset="0"/>
                <a:ea typeface="Calibri" panose="020F0502020204030204" pitchFamily="34" charset="0"/>
                <a:cs typeface="FuturaBT-Book"/>
              </a:rPr>
              <a:t>- Reconstrucción de lazos sociales y afectivos. </a:t>
            </a:r>
            <a:r>
              <a:rPr lang="es-CO" sz="2400" dirty="0">
                <a:latin typeface="Maiandra GD" panose="020E0502030308020204" pitchFamily="34" charset="0"/>
                <a:ea typeface="Calibri" panose="020F0502020204030204" pitchFamily="34" charset="0"/>
                <a:cs typeface="FuturaBT-Book"/>
              </a:rPr>
              <a:t>Participación de comunidades concretas de los involucrados (principalmente la Familia).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65185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CB63019-3F0E-4C3D-8930-0845AF58CEF6}"/>
              </a:ext>
            </a:extLst>
          </p:cNvPr>
          <p:cNvSpPr/>
          <p:nvPr/>
        </p:nvSpPr>
        <p:spPr>
          <a:xfrm>
            <a:off x="831272" y="665018"/>
            <a:ext cx="10099964" cy="6000553"/>
          </a:xfrm>
          <a:prstGeom prst="rect">
            <a:avLst/>
          </a:prstGeom>
        </p:spPr>
        <p:txBody>
          <a:bodyPr wrap="square">
            <a:spAutoFit/>
          </a:bodyPr>
          <a:lstStyle/>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Instrumentos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En el marco de la implementación del Programa de Seguimiento Judicial al Tratamiento de Drogas en el SRPA, se han identificado tres posibles formas de implementar el componente de justicia restaurativa: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i="1" dirty="0">
                <a:latin typeface="Maiandra GD" panose="020E0502030308020204" pitchFamily="34" charset="0"/>
                <a:ea typeface="Calibri" panose="020F0502020204030204" pitchFamily="34" charset="0"/>
                <a:cs typeface="FuturaBT-BoldItalic"/>
              </a:rPr>
              <a:t>Programa de justicia juvenil restaurativa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A cargo del ente territorial. </a:t>
            </a: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Se trata de garantizar un equipo profesional interdisciplinario </a:t>
            </a: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Opera en un espacio físico adaptado, con salas adecuadas para trabajar con los adolescentes ofensores y con las víctimas separadamente</a:t>
            </a: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i="1" dirty="0">
                <a:latin typeface="Maiandra GD" panose="020E0502030308020204" pitchFamily="34" charset="0"/>
                <a:ea typeface="Calibri" panose="020F0502020204030204" pitchFamily="34" charset="0"/>
                <a:cs typeface="FuturaBT-BoldItalic"/>
              </a:rPr>
              <a:t>Los programas de intervención de apoyo del ICBF. </a:t>
            </a:r>
            <a:r>
              <a:rPr lang="es-CO" sz="2400" dirty="0">
                <a:latin typeface="Calibri" panose="020F0502020204030204" pitchFamily="34" charset="0"/>
                <a:ea typeface="Calibri" panose="020F0502020204030204" pitchFamily="34" charset="0"/>
                <a:cs typeface="Times New Roman" panose="02020603050405020304" pitchFamily="18" charset="0"/>
              </a:rPr>
              <a:t>En Manizales se hace a través de defensorías de familia y programa Senderos. </a:t>
            </a: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0022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58A494D-B7D2-4F0F-BFE0-FCFB6FA0A1E4}"/>
              </a:ext>
            </a:extLst>
          </p:cNvPr>
          <p:cNvSpPr/>
          <p:nvPr/>
        </p:nvSpPr>
        <p:spPr>
          <a:xfrm>
            <a:off x="568036" y="623456"/>
            <a:ext cx="10515600" cy="5708037"/>
          </a:xfrm>
          <a:prstGeom prst="rect">
            <a:avLst/>
          </a:prstGeom>
        </p:spPr>
        <p:txBody>
          <a:bodyPr wrap="square">
            <a:spAutoFit/>
          </a:bodyPr>
          <a:lstStyle/>
          <a:p>
            <a:pPr>
              <a:lnSpc>
                <a:spcPct val="107000"/>
              </a:lnSpc>
              <a:spcAft>
                <a:spcPts val="800"/>
              </a:spcAft>
            </a:pPr>
            <a:r>
              <a:rPr lang="es-CO" sz="3600" b="1" dirty="0">
                <a:solidFill>
                  <a:srgbClr val="FFC000"/>
                </a:solidFill>
                <a:latin typeface="Maiandra GD" panose="020E0502030308020204" pitchFamily="34" charset="0"/>
                <a:ea typeface="Calibri" panose="020F0502020204030204" pitchFamily="34" charset="0"/>
                <a:cs typeface="Times New Roman" panose="02020603050405020304" pitchFamily="18" charset="0"/>
              </a:rPr>
              <a:t>Abordaje de Colombia sobre delitos cometidos como consecuencia de consumo de spa (III)</a:t>
            </a:r>
            <a:endParaRPr lang="es-CO" sz="3600" dirty="0">
              <a:solidFill>
                <a:srgbClr val="FFC000"/>
              </a:solidFill>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El Ministerio de Justicia y del Derecho y el Ministerio de Salud y Protección Social, en colaboración con el Instituto Colombiano de Bienestar Familiar, realizó un segundo estudio denominado </a:t>
            </a:r>
            <a:r>
              <a:rPr lang="es-CO" sz="2400" i="1" dirty="0">
                <a:latin typeface="Maiandra GD" panose="020E0502030308020204" pitchFamily="34" charset="0"/>
                <a:ea typeface="Calibri" panose="020F0502020204030204" pitchFamily="34" charset="0"/>
                <a:cs typeface="FuturaBT-BookItalic"/>
              </a:rPr>
              <a:t>“Programa de Seguimiento Judicial al Tratamiento de Drogas en el SRPA”, </a:t>
            </a:r>
            <a:r>
              <a:rPr lang="es-CO" sz="2400" dirty="0">
                <a:latin typeface="Maiandra GD" panose="020E0502030308020204" pitchFamily="34" charset="0"/>
                <a:ea typeface="Calibri" panose="020F0502020204030204" pitchFamily="34" charset="0"/>
                <a:cs typeface="FuturaBT-BookItalic"/>
              </a:rPr>
              <a:t>el</a:t>
            </a:r>
            <a:r>
              <a:rPr lang="es-CO" sz="2400" i="1" dirty="0">
                <a:latin typeface="Maiandra GD" panose="020E0502030308020204" pitchFamily="34" charset="0"/>
                <a:ea typeface="Calibri" panose="020F0502020204030204" pitchFamily="34" charset="0"/>
                <a:cs typeface="FuturaBT-BookItalic"/>
              </a:rPr>
              <a:t> </a:t>
            </a:r>
            <a:r>
              <a:rPr lang="es-CO" sz="2400" dirty="0">
                <a:latin typeface="Maiandra GD" panose="020E0502030308020204" pitchFamily="34" charset="0"/>
                <a:ea typeface="Calibri" panose="020F0502020204030204" pitchFamily="34" charset="0"/>
                <a:cs typeface="FuturaBT-BookItalic"/>
              </a:rPr>
              <a:t>cual determinó la viabilidad jurídica y médica para implementar un programa de esa naturaleza en el SRPA en Colombia.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En 2016, se inicia prueba piloto del Programa de Seguimiento Judicial al Tratamiento de Drogas en el SRPA en la ciudad de Medellín.</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5948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4BBF30B-46B2-4AC7-97EA-0A63A50B0820}"/>
              </a:ext>
            </a:extLst>
          </p:cNvPr>
          <p:cNvSpPr/>
          <p:nvPr/>
        </p:nvSpPr>
        <p:spPr>
          <a:xfrm>
            <a:off x="976745" y="591685"/>
            <a:ext cx="10238509" cy="6265882"/>
          </a:xfrm>
          <a:prstGeom prst="rect">
            <a:avLst/>
          </a:prstGeom>
        </p:spPr>
        <p:txBody>
          <a:bodyPr wrap="square">
            <a:spAutoFit/>
          </a:bodyPr>
          <a:lstStyle/>
          <a:p>
            <a:pPr>
              <a:lnSpc>
                <a:spcPct val="107000"/>
              </a:lnSpc>
              <a:spcAft>
                <a:spcPts val="0"/>
              </a:spcAft>
            </a:pPr>
            <a:r>
              <a:rPr lang="es-CO" sz="4000" b="1" dirty="0">
                <a:solidFill>
                  <a:srgbClr val="FF0000"/>
                </a:solidFill>
                <a:latin typeface="Maiandra GD" panose="020E0502030308020204" pitchFamily="34" charset="0"/>
                <a:ea typeface="Calibri" panose="020F0502020204030204" pitchFamily="34" charset="0"/>
                <a:cs typeface="FuturaBT-Bold"/>
              </a:rPr>
              <a:t>Implementación y requisitos del Programa</a:t>
            </a:r>
            <a:endParaRPr lang="es-CO" sz="4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Std-Bold"/>
              </a:rPr>
              <a:t> </a:t>
            </a: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Entidades del orden nacional y</a:t>
            </a:r>
            <a:r>
              <a:rPr lang="es-CO" sz="2400" dirty="0">
                <a:latin typeface="Calibri" panose="020F0502020204030204" pitchFamily="34" charset="0"/>
                <a:ea typeface="Calibri" panose="020F0502020204030204" pitchFamily="34" charset="0"/>
                <a:cs typeface="Times New Roman" panose="02020603050405020304" pitchFamily="18" charset="0"/>
              </a:rPr>
              <a:t> </a:t>
            </a:r>
            <a:r>
              <a:rPr lang="es-CO" sz="2400" b="1" dirty="0">
                <a:latin typeface="Maiandra GD" panose="020E0502030308020204" pitchFamily="34" charset="0"/>
                <a:ea typeface="Calibri" panose="020F0502020204030204" pitchFamily="34" charset="0"/>
                <a:cs typeface="FuturaBT-Bold"/>
              </a:rPr>
              <a:t>territorial</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ld"/>
              </a:rPr>
              <a:t>Ministerio de Justicia y del Derecho</a:t>
            </a: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ld"/>
              </a:rPr>
              <a:t>Ministerio de Salud y Protección Social</a:t>
            </a: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ld"/>
              </a:rPr>
              <a:t>ICBF</a:t>
            </a:r>
            <a:endParaRPr lang="es-CO" sz="2400" dirty="0">
              <a:latin typeface="Calibri" panose="020F0502020204030204" pitchFamily="34" charset="0"/>
              <a:ea typeface="Calibri" panose="020F0502020204030204" pitchFamily="34" charset="0"/>
              <a:cs typeface="FuturaBT-Bold"/>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ld"/>
              </a:rPr>
              <a:t>Rama Judicial</a:t>
            </a: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rPr>
              <a:t>Fiscalía General de la Nación </a:t>
            </a: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rPr>
              <a:t>Defensoría del Pueblo</a:t>
            </a: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rPr>
              <a:t>Procuraduría General de la Nación</a:t>
            </a: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rPr>
              <a:t>Entidades del orden territorial (coordinador, profesional en tratamiento, profesional de enlace de tratamiento -PET)</a:t>
            </a:r>
          </a:p>
          <a:p>
            <a:pPr marL="342900" lvl="0" indent="-342900">
              <a:lnSpc>
                <a:spcPct val="107000"/>
              </a:lnSpc>
              <a:spcAft>
                <a:spcPts val="0"/>
              </a:spcAft>
              <a:buFont typeface="Symbol" panose="05050102010706020507" pitchFamily="18" charset="2"/>
              <a:buChar char=""/>
            </a:pPr>
            <a:endParaRPr lang="es-CO" sz="2400" b="1" dirty="0">
              <a:latin typeface="Maiandra GD" panose="020E0502030308020204" pitchFamily="34" charset="0"/>
              <a:ea typeface="Calibri" panose="020F0502020204030204" pitchFamily="34" charset="0"/>
              <a:cs typeface="FuturaBT-Bold"/>
            </a:endParaRPr>
          </a:p>
          <a:p>
            <a:pPr marL="342900" lvl="0" indent="-342900">
              <a:lnSpc>
                <a:spcPct val="107000"/>
              </a:lnSpc>
              <a:spcAft>
                <a:spcPts val="0"/>
              </a:spcAft>
              <a:buFont typeface="Symbol" panose="05050102010706020507" pitchFamily="18" charset="2"/>
              <a:buChar char=""/>
            </a:pPr>
            <a:endParaRPr lang="es-CO" sz="2400" dirty="0">
              <a:latin typeface="Calibri" panose="020F0502020204030204" pitchFamily="34" charset="0"/>
              <a:ea typeface="Calibri" panose="020F0502020204030204" pitchFamily="34" charset="0"/>
              <a:cs typeface="FuturaBT-Book"/>
            </a:endParaRPr>
          </a:p>
        </p:txBody>
      </p:sp>
    </p:spTree>
    <p:extLst>
      <p:ext uri="{BB962C8B-B14F-4D97-AF65-F5344CB8AC3E}">
        <p14:creationId xmlns:p14="http://schemas.microsoft.com/office/powerpoint/2010/main" val="12946375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F4B6F472-8D04-4D80-A1BA-8C15FCD692F7}"/>
              </a:ext>
            </a:extLst>
          </p:cNvPr>
          <p:cNvSpPr/>
          <p:nvPr/>
        </p:nvSpPr>
        <p:spPr>
          <a:xfrm>
            <a:off x="512617" y="429491"/>
            <a:ext cx="10945091" cy="5341975"/>
          </a:xfrm>
          <a:prstGeom prst="rect">
            <a:avLst/>
          </a:prstGeom>
        </p:spPr>
        <p:txBody>
          <a:bodyPr wrap="square">
            <a:spAutoFit/>
          </a:bodyPr>
          <a:lstStyle/>
          <a:p>
            <a:pPr>
              <a:lnSpc>
                <a:spcPct val="107000"/>
              </a:lnSpc>
              <a:spcAft>
                <a:spcPts val="0"/>
              </a:spcAft>
            </a:pPr>
            <a:r>
              <a:rPr lang="es-CO" sz="4000" b="1" dirty="0">
                <a:solidFill>
                  <a:schemeClr val="accent2">
                    <a:lumMod val="75000"/>
                  </a:schemeClr>
                </a:solidFill>
                <a:latin typeface="Maiandra GD" panose="020E0502030308020204" pitchFamily="34" charset="0"/>
                <a:ea typeface="Calibri" panose="020F0502020204030204" pitchFamily="34" charset="0"/>
                <a:cs typeface="FuturaBT-Bold"/>
              </a:rPr>
              <a:t>Entes territoriales (departamento y alcaldías). </a:t>
            </a:r>
            <a:endParaRPr lang="es-CO" sz="4000"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4000" b="1" dirty="0">
                <a:latin typeface="Maiandra GD" panose="020E0502030308020204" pitchFamily="34" charset="0"/>
                <a:ea typeface="Calibri" panose="020F0502020204030204" pitchFamily="34" charset="0"/>
                <a:cs typeface="FuturaBT-Bold"/>
              </a:rPr>
              <a:t> </a:t>
            </a:r>
            <a:endParaRPr lang="es-CO" sz="4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i="1" dirty="0">
                <a:latin typeface="Maiandra GD" panose="020E0502030308020204" pitchFamily="34" charset="0"/>
                <a:ea typeface="Calibri" panose="020F0502020204030204" pitchFamily="34" charset="0"/>
                <a:cs typeface="FuturaBT-BoldItalic"/>
              </a:rPr>
              <a:t>Contratación equipo técnico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Tres profesionales con perfiles específicos.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Jurídico – Médico – Psicosocial (</a:t>
            </a:r>
            <a:r>
              <a:rPr lang="es-CO" sz="2400" dirty="0">
                <a:latin typeface="Maiandra GD" panose="020E0502030308020204" pitchFamily="34" charset="0"/>
                <a:ea typeface="Calibri" panose="020F0502020204030204" pitchFamily="34" charset="0"/>
                <a:cs typeface="Times New Roman" panose="02020603050405020304" pitchFamily="18" charset="0"/>
              </a:rPr>
              <a:t>Equipo coordinador del programa)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Sede física en el CESPA o inmediaciones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Contar con transporte</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Ser priorizado para sostenerse en el tiempo en los respectivos organigramas de los entes territoriales.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El sostenimiento puede ser compartido</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00081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FBA6109D-50C6-48DF-9EF8-1BD12B11835B}"/>
              </a:ext>
            </a:extLst>
          </p:cNvPr>
          <p:cNvSpPr/>
          <p:nvPr/>
        </p:nvSpPr>
        <p:spPr>
          <a:xfrm>
            <a:off x="332508" y="177150"/>
            <a:ext cx="11554692" cy="6267421"/>
          </a:xfrm>
          <a:prstGeom prst="rect">
            <a:avLst/>
          </a:prstGeom>
        </p:spPr>
        <p:txBody>
          <a:bodyPr wrap="square">
            <a:spAutoFit/>
          </a:bodyPr>
          <a:lstStyle/>
          <a:p>
            <a:pPr>
              <a:lnSpc>
                <a:spcPct val="107000"/>
              </a:lnSpc>
              <a:spcAft>
                <a:spcPts val="0"/>
              </a:spcAft>
            </a:pPr>
            <a:r>
              <a:rPr lang="es-CO" sz="3600" b="1" dirty="0">
                <a:solidFill>
                  <a:srgbClr val="00B050"/>
                </a:solidFill>
                <a:latin typeface="Maiandra GD" panose="020E0502030308020204" pitchFamily="34" charset="0"/>
                <a:ea typeface="Calibri" panose="020F0502020204030204" pitchFamily="34" charset="0"/>
                <a:cs typeface="FuturaBT-Bold"/>
              </a:rPr>
              <a:t>Coordinador del Programa </a:t>
            </a:r>
            <a:endParaRPr lang="es-CO" sz="360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b="1" dirty="0">
                <a:latin typeface="Maiandra GD" panose="020E0502030308020204" pitchFamily="34" charset="0"/>
                <a:ea typeface="Calibri" panose="020F0502020204030204" pitchFamily="34" charset="0"/>
                <a:cs typeface="FuturaBT-Bold"/>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Abogado o profesional en ciencias sociales o humanas con conocimiento en SRPA, programas que atienden medidas y sanciones, justicia restaurativa, ruta jurídica y legislación internacional y nacional aplicable a los adolescentes que cometen delitos.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aiandra GD" panose="020E0502030308020204" pitchFamily="34" charset="0"/>
              <a:buChar char="-"/>
            </a:pPr>
            <a:r>
              <a:rPr lang="es-CO" sz="2000" dirty="0">
                <a:latin typeface="Maiandra GD" panose="020E0502030308020204" pitchFamily="34" charset="0"/>
                <a:ea typeface="Calibri" panose="020F0502020204030204" pitchFamily="34" charset="0"/>
                <a:cs typeface="FuturaBT-Book"/>
              </a:rPr>
              <a:t>Articular las autoridades del SRPA (jueces, fiscales, defensores de familia, defensores públicos, procuradores y Policía de Infancia y Adolescencia) en el nivel territorial. </a:t>
            </a:r>
            <a:endParaRPr lang="es-CO" sz="2000" dirty="0">
              <a:latin typeface="Calibri" panose="020F0502020204030204" pitchFamily="34" charset="0"/>
              <a:ea typeface="Calibri" panose="020F0502020204030204" pitchFamily="34" charset="0"/>
              <a:cs typeface="FuturaBT-Book"/>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aiandra GD" panose="020E0502030308020204" pitchFamily="34" charset="0"/>
              <a:buChar char="-"/>
            </a:pPr>
            <a:r>
              <a:rPr lang="es-CO" sz="2000" dirty="0">
                <a:latin typeface="Maiandra GD" panose="020E0502030308020204" pitchFamily="34" charset="0"/>
                <a:ea typeface="Calibri" panose="020F0502020204030204" pitchFamily="34" charset="0"/>
                <a:cs typeface="FuturaBT-Book"/>
              </a:rPr>
              <a:t>Articular acciones con el ente territorial (comité departamental o municipal o distrital del SNCRPA). </a:t>
            </a:r>
            <a:endParaRPr lang="es-CO" sz="2000" dirty="0">
              <a:latin typeface="Calibri" panose="020F0502020204030204" pitchFamily="34" charset="0"/>
              <a:ea typeface="Calibri" panose="020F0502020204030204" pitchFamily="34" charset="0"/>
              <a:cs typeface="FuturaBT-Book"/>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aiandra GD" panose="020E0502030308020204" pitchFamily="34" charset="0"/>
              <a:buChar char="-"/>
            </a:pPr>
            <a:r>
              <a:rPr lang="es-CO" sz="2000" dirty="0">
                <a:latin typeface="Maiandra GD" panose="020E0502030308020204" pitchFamily="34" charset="0"/>
                <a:ea typeface="Calibri" panose="020F0502020204030204" pitchFamily="34" charset="0"/>
                <a:cs typeface="FuturaBT-Book"/>
              </a:rPr>
              <a:t>Moderar el Comité de estudio de casos y promover una perfilación adecuada de los adolescentes.</a:t>
            </a:r>
            <a:endParaRPr lang="es-CO" sz="2000" dirty="0">
              <a:latin typeface="Calibri" panose="020F0502020204030204" pitchFamily="34" charset="0"/>
              <a:ea typeface="Calibri" panose="020F0502020204030204" pitchFamily="34" charset="0"/>
              <a:cs typeface="FuturaBT-Book"/>
            </a:endParaRPr>
          </a:p>
          <a:p>
            <a:pPr>
              <a:lnSpc>
                <a:spcPct val="107000"/>
              </a:lnSpc>
              <a:spcAft>
                <a:spcPts val="0"/>
              </a:spcAft>
            </a:pPr>
            <a:r>
              <a:rPr lang="es-CO" sz="2000" dirty="0">
                <a:latin typeface="Maiandra GD" panose="020E0502030308020204" pitchFamily="34" charset="0"/>
                <a:ea typeface="Calibri" panose="020F0502020204030204" pitchFamily="34" charset="0"/>
                <a:cs typeface="FuturaBT-Book"/>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aiandra GD" panose="020E0502030308020204" pitchFamily="34" charset="0"/>
              <a:buChar char="-"/>
            </a:pPr>
            <a:r>
              <a:rPr lang="es-CO" sz="2000" dirty="0">
                <a:latin typeface="Maiandra GD" panose="020E0502030308020204" pitchFamily="34" charset="0"/>
                <a:ea typeface="Calibri" panose="020F0502020204030204" pitchFamily="34" charset="0"/>
                <a:cs typeface="FuturaBT-Book"/>
              </a:rPr>
              <a:t>Participar en las audiencias de seguimiento e intervenir en las mismas en los casos en que el Juez o el equipo requiera mayor información del caso, solo si es autorizado por las autoridades que componen la audiencia.</a:t>
            </a:r>
          </a:p>
          <a:p>
            <a:pPr marL="342900" lvl="0" indent="-342900">
              <a:lnSpc>
                <a:spcPct val="107000"/>
              </a:lnSpc>
              <a:spcAft>
                <a:spcPts val="0"/>
              </a:spcAft>
              <a:buFont typeface="Maiandra GD" panose="020E0502030308020204" pitchFamily="34" charset="0"/>
              <a:buChar char="-"/>
            </a:pPr>
            <a:endParaRPr lang="es-CO" sz="2000" dirty="0">
              <a:latin typeface="Calibri" panose="020F0502020204030204" pitchFamily="34" charset="0"/>
              <a:ea typeface="Calibri" panose="020F0502020204030204" pitchFamily="34" charset="0"/>
              <a:cs typeface="FuturaBT-Book"/>
            </a:endParaRPr>
          </a:p>
          <a:p>
            <a:pPr marL="342900" lvl="0" indent="-342900">
              <a:lnSpc>
                <a:spcPct val="107000"/>
              </a:lnSpc>
              <a:spcAft>
                <a:spcPts val="0"/>
              </a:spcAft>
              <a:buFont typeface="Maiandra GD" panose="020E0502030308020204" pitchFamily="34" charset="0"/>
              <a:buChar char="-"/>
            </a:pPr>
            <a:r>
              <a:rPr lang="es-CO" sz="2000" dirty="0">
                <a:latin typeface="Maiandra GD" panose="020E0502030308020204" pitchFamily="34" charset="0"/>
                <a:ea typeface="Calibri" panose="020F0502020204030204" pitchFamily="34" charset="0"/>
                <a:cs typeface="FuturaBT-Book"/>
              </a:rPr>
              <a:t>Gestionar convenios y alianzas para el buen desarrollo del Programa.</a:t>
            </a:r>
            <a:endParaRPr lang="es-CO" sz="2000" dirty="0"/>
          </a:p>
        </p:txBody>
      </p:sp>
    </p:spTree>
    <p:extLst>
      <p:ext uri="{BB962C8B-B14F-4D97-AF65-F5344CB8AC3E}">
        <p14:creationId xmlns:p14="http://schemas.microsoft.com/office/powerpoint/2010/main" val="20188273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A410024-7A47-4884-9A52-344CBC83D197}"/>
              </a:ext>
            </a:extLst>
          </p:cNvPr>
          <p:cNvSpPr/>
          <p:nvPr/>
        </p:nvSpPr>
        <p:spPr>
          <a:xfrm>
            <a:off x="360217" y="443345"/>
            <a:ext cx="11540837" cy="5862118"/>
          </a:xfrm>
          <a:prstGeom prst="rect">
            <a:avLst/>
          </a:prstGeom>
        </p:spPr>
        <p:txBody>
          <a:bodyPr wrap="square">
            <a:spAutoFit/>
          </a:bodyPr>
          <a:lstStyle/>
          <a:p>
            <a:pPr>
              <a:lnSpc>
                <a:spcPct val="107000"/>
              </a:lnSpc>
              <a:spcAft>
                <a:spcPts val="0"/>
              </a:spcAft>
            </a:pPr>
            <a:r>
              <a:rPr lang="es-CO" sz="4000" b="1" dirty="0">
                <a:solidFill>
                  <a:srgbClr val="FFC000"/>
                </a:solidFill>
                <a:latin typeface="Maiandra GD" panose="020E0502030308020204" pitchFamily="34" charset="0"/>
                <a:ea typeface="Calibri" panose="020F0502020204030204" pitchFamily="34" charset="0"/>
                <a:cs typeface="FuturaBT-Bold"/>
              </a:rPr>
              <a:t>Profesional en Tratamiento</a:t>
            </a:r>
            <a:endParaRPr lang="es-CO" sz="4000" dirty="0">
              <a:solidFill>
                <a:srgbClr val="FFC000"/>
              </a:solidFill>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a:t>
            </a:r>
            <a:endParaRPr lang="es-CO" sz="24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Psiquiatra o médico especialista en toxicología, psicólogo o profesional en ciencias humanas con especialización en farmacodependencia</a:t>
            </a:r>
            <a:endParaRPr lang="es-CO" sz="24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CO" sz="2400" dirty="0">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aiandra GD" panose="020E0502030308020204" pitchFamily="34" charset="0"/>
              <a:buChar char="-"/>
            </a:pPr>
            <a:r>
              <a:rPr lang="es-CO" sz="2400" dirty="0">
                <a:latin typeface="Maiandra GD" panose="020E0502030308020204" pitchFamily="34" charset="0"/>
                <a:ea typeface="Calibri" panose="020F0502020204030204" pitchFamily="34" charset="0"/>
                <a:cs typeface="FuturaBT-Book"/>
              </a:rPr>
              <a:t>Promover la articulación entre los profesionales del área</a:t>
            </a:r>
            <a:r>
              <a:rPr lang="es-CO" sz="2400" b="1" dirty="0">
                <a:latin typeface="Maiandra GD" panose="020E0502030308020204" pitchFamily="34" charset="0"/>
                <a:ea typeface="Calibri" panose="020F0502020204030204" pitchFamily="34" charset="0"/>
                <a:cs typeface="FuturaBT-Bold"/>
              </a:rPr>
              <a:t> </a:t>
            </a:r>
            <a:r>
              <a:rPr lang="es-CO" sz="2400" dirty="0">
                <a:latin typeface="Maiandra GD" panose="020E0502030308020204" pitchFamily="34" charset="0"/>
                <a:ea typeface="Calibri" panose="020F0502020204030204" pitchFamily="34" charset="0"/>
                <a:cs typeface="FuturaBT-Book"/>
              </a:rPr>
              <a:t>médica y las autoridades del SRPA, asesorando en especial</a:t>
            </a:r>
            <a:r>
              <a:rPr lang="es-CO" sz="2400" b="1" dirty="0">
                <a:latin typeface="Maiandra GD" panose="020E0502030308020204" pitchFamily="34" charset="0"/>
                <a:ea typeface="Calibri" panose="020F0502020204030204" pitchFamily="34" charset="0"/>
                <a:cs typeface="FuturaBT-Bold"/>
              </a:rPr>
              <a:t> </a:t>
            </a:r>
            <a:r>
              <a:rPr lang="es-CO" sz="2400" dirty="0">
                <a:latin typeface="Maiandra GD" panose="020E0502030308020204" pitchFamily="34" charset="0"/>
                <a:ea typeface="Calibri" panose="020F0502020204030204" pitchFamily="34" charset="0"/>
                <a:cs typeface="FuturaBT-Book"/>
              </a:rPr>
              <a:t>al área jurídica en temas relacionados con el tratamiento a adicciones y seguimiento médico de los casos cuando se requiera.</a:t>
            </a:r>
          </a:p>
          <a:p>
            <a:pPr marL="342900" lvl="0" indent="-342900">
              <a:lnSpc>
                <a:spcPct val="107000"/>
              </a:lnSpc>
              <a:spcAft>
                <a:spcPts val="0"/>
              </a:spcAft>
              <a:buFont typeface="Maiandra GD" panose="020E0502030308020204" pitchFamily="34" charset="0"/>
              <a:buChar char="-"/>
            </a:pPr>
            <a:r>
              <a:rPr lang="es-CO" sz="2400" dirty="0">
                <a:latin typeface="Maiandra GD" panose="020E0502030308020204" pitchFamily="34" charset="0"/>
                <a:ea typeface="Calibri" panose="020F0502020204030204" pitchFamily="34" charset="0"/>
                <a:cs typeface="FuturaBT-Book"/>
              </a:rPr>
              <a:t>Estar en contacto con las EPS y las IPS-SPA </a:t>
            </a:r>
          </a:p>
          <a:p>
            <a:pPr marL="342900" lvl="0" indent="-342900">
              <a:lnSpc>
                <a:spcPct val="107000"/>
              </a:lnSpc>
              <a:spcAft>
                <a:spcPts val="0"/>
              </a:spcAft>
              <a:buFont typeface="Maiandra GD" panose="020E0502030308020204" pitchFamily="34" charset="0"/>
              <a:buChar char="-"/>
            </a:pPr>
            <a:r>
              <a:rPr lang="es-CO" sz="2400" dirty="0">
                <a:latin typeface="Maiandra GD" panose="020E0502030308020204" pitchFamily="34" charset="0"/>
                <a:ea typeface="Calibri" panose="020F0502020204030204" pitchFamily="34" charset="0"/>
                <a:cs typeface="FuturaBT-Book"/>
              </a:rPr>
              <a:t>Estar al tanto de los informes que dan cuenta del desempeño en el tratamiento para poder explicarlos con un lenguaje sencillo y comprensible. </a:t>
            </a:r>
          </a:p>
          <a:p>
            <a:pPr marL="342900" lvl="0" indent="-342900">
              <a:lnSpc>
                <a:spcPct val="107000"/>
              </a:lnSpc>
              <a:spcAft>
                <a:spcPts val="0"/>
              </a:spcAft>
              <a:buFont typeface="Maiandra GD" panose="020E0502030308020204" pitchFamily="34" charset="0"/>
              <a:buChar char="-"/>
            </a:pPr>
            <a:r>
              <a:rPr lang="es-CO" sz="2400" dirty="0">
                <a:latin typeface="Maiandra GD" panose="020E0502030308020204" pitchFamily="34" charset="0"/>
                <a:ea typeface="Calibri" panose="020F0502020204030204" pitchFamily="34" charset="0"/>
                <a:cs typeface="FuturaBT-Book"/>
              </a:rPr>
              <a:t>Conceptuar y efectuar recomendaciones respecto a las necesidades de tratamiento de los adolescentes que son candidatos al Programa ante el Comité de Estudio de Casos.</a:t>
            </a:r>
          </a:p>
        </p:txBody>
      </p:sp>
    </p:spTree>
    <p:extLst>
      <p:ext uri="{BB962C8B-B14F-4D97-AF65-F5344CB8AC3E}">
        <p14:creationId xmlns:p14="http://schemas.microsoft.com/office/powerpoint/2010/main" val="20963964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7C196BC-5C37-4424-8D01-A80E32472344}"/>
              </a:ext>
            </a:extLst>
          </p:cNvPr>
          <p:cNvSpPr/>
          <p:nvPr/>
        </p:nvSpPr>
        <p:spPr>
          <a:xfrm>
            <a:off x="429490" y="0"/>
            <a:ext cx="10958945" cy="6922664"/>
          </a:xfrm>
          <a:prstGeom prst="rect">
            <a:avLst/>
          </a:prstGeom>
        </p:spPr>
        <p:txBody>
          <a:bodyPr wrap="square">
            <a:spAutoFit/>
          </a:bodyPr>
          <a:lstStyle/>
          <a:p>
            <a:pPr>
              <a:lnSpc>
                <a:spcPct val="107000"/>
              </a:lnSpc>
              <a:spcAft>
                <a:spcPts val="0"/>
              </a:spcAft>
            </a:pPr>
            <a:r>
              <a:rPr lang="es-CO" sz="2400" b="1" dirty="0">
                <a:latin typeface="Maiandra GD" panose="020E0502030308020204" pitchFamily="34" charset="0"/>
                <a:ea typeface="Calibri" panose="020F0502020204030204" pitchFamily="34" charset="0"/>
                <a:cs typeface="FuturaBT-Bold"/>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3600" b="1" dirty="0">
                <a:solidFill>
                  <a:srgbClr val="0070C0"/>
                </a:solidFill>
                <a:latin typeface="Maiandra GD" panose="020E0502030308020204" pitchFamily="34" charset="0"/>
                <a:ea typeface="Calibri" panose="020F0502020204030204" pitchFamily="34" charset="0"/>
                <a:cs typeface="FuturaBT-Bold"/>
              </a:rPr>
              <a:t>Profesional de Enlace de Tratamiento – PET</a:t>
            </a:r>
          </a:p>
          <a:p>
            <a:pPr>
              <a:lnSpc>
                <a:spcPct val="107000"/>
              </a:lnSpc>
              <a:spcAft>
                <a:spcPts val="0"/>
              </a:spcAft>
            </a:pPr>
            <a:endParaRPr lang="es-CO" sz="20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Psicólogo, trabajador social o profesional de las ciencias sociales o humanas </a:t>
            </a:r>
            <a:br>
              <a:rPr lang="es-CO" sz="2400" dirty="0">
                <a:latin typeface="Maiandra GD" panose="020E0502030308020204" pitchFamily="34" charset="0"/>
                <a:ea typeface="Calibri" panose="020F0502020204030204" pitchFamily="34" charset="0"/>
                <a:cs typeface="FuturaBT-Book"/>
              </a:rPr>
            </a:br>
            <a:endParaRPr lang="es-CO" sz="2400" dirty="0">
              <a:latin typeface="Maiandra GD" panose="020E0502030308020204" pitchFamily="34" charset="0"/>
              <a:ea typeface="Calibri" panose="020F0502020204030204" pitchFamily="34" charset="0"/>
              <a:cs typeface="FuturaBT-Book"/>
            </a:endParaRPr>
          </a:p>
          <a:p>
            <a:pPr marL="285750" indent="-285750">
              <a:lnSpc>
                <a:spcPct val="107000"/>
              </a:lnSpc>
              <a:spcAft>
                <a:spcPts val="0"/>
              </a:spcAft>
              <a:buFontTx/>
              <a:buChar char="-"/>
            </a:pPr>
            <a:r>
              <a:rPr lang="es-CO" sz="2400" dirty="0">
                <a:latin typeface="Maiandra GD" panose="020E0502030308020204" pitchFamily="34" charset="0"/>
                <a:ea typeface="Calibri" panose="020F0502020204030204" pitchFamily="34" charset="0"/>
                <a:cs typeface="FuturaBT-Book"/>
              </a:rPr>
              <a:t>Articulación judicial, salud e inclusión social. </a:t>
            </a:r>
          </a:p>
          <a:p>
            <a:pPr marL="285750" indent="-285750">
              <a:lnSpc>
                <a:spcPct val="107000"/>
              </a:lnSpc>
              <a:spcAft>
                <a:spcPts val="0"/>
              </a:spcAft>
              <a:buFontTx/>
              <a:buChar char="-"/>
            </a:pPr>
            <a:r>
              <a:rPr lang="es-CO" sz="2400" dirty="0">
                <a:latin typeface="Maiandra GD" panose="020E0502030308020204" pitchFamily="34" charset="0"/>
                <a:ea typeface="Calibri" panose="020F0502020204030204" pitchFamily="34" charset="0"/>
                <a:cs typeface="FuturaBT-Book"/>
              </a:rPr>
              <a:t>Identificar y gestionar oferta municipal o departamental de servicios sociales</a:t>
            </a:r>
          </a:p>
          <a:p>
            <a:pPr marL="285750" indent="-285750">
              <a:lnSpc>
                <a:spcPct val="107000"/>
              </a:lnSpc>
              <a:spcAft>
                <a:spcPts val="0"/>
              </a:spcAft>
              <a:buFontTx/>
              <a:buChar char="-"/>
            </a:pPr>
            <a:r>
              <a:rPr lang="es-CO" sz="2400" dirty="0">
                <a:latin typeface="Maiandra GD" panose="020E0502030308020204" pitchFamily="34" charset="0"/>
                <a:ea typeface="Calibri" panose="020F0502020204030204" pitchFamily="34" charset="0"/>
                <a:cs typeface="FuturaBT-Book"/>
              </a:rPr>
              <a:t>Elaborar informes de seguimiento dirigidos a las autoridades competentes o al equipo interdisciplinario en el marco del Programa, con el fin de transmitir la evolución del adolescente. </a:t>
            </a:r>
          </a:p>
          <a:p>
            <a:pPr marL="285750" indent="-285750">
              <a:lnSpc>
                <a:spcPct val="107000"/>
              </a:lnSpc>
              <a:spcAft>
                <a:spcPts val="0"/>
              </a:spcAft>
              <a:buFontTx/>
              <a:buChar char="-"/>
            </a:pPr>
            <a:r>
              <a:rPr lang="es-CO" sz="2400" dirty="0">
                <a:latin typeface="Maiandra GD" panose="020E0502030308020204" pitchFamily="34" charset="0"/>
                <a:ea typeface="Calibri" panose="020F0502020204030204" pitchFamily="34" charset="0"/>
                <a:cs typeface="FuturaBT-Book"/>
              </a:rPr>
              <a:t>Archivo y base de datos. </a:t>
            </a:r>
          </a:p>
          <a:p>
            <a:pPr marL="285750" indent="-285750">
              <a:lnSpc>
                <a:spcPct val="107000"/>
              </a:lnSpc>
              <a:spcAft>
                <a:spcPts val="0"/>
              </a:spcAft>
              <a:buFontTx/>
              <a:buChar char="-"/>
            </a:pPr>
            <a:r>
              <a:rPr lang="es-CO" sz="2400" dirty="0">
                <a:latin typeface="Maiandra GD" panose="020E0502030308020204" pitchFamily="34" charset="0"/>
                <a:ea typeface="Calibri" panose="020F0502020204030204" pitchFamily="34" charset="0"/>
                <a:cs typeface="FuturaBT-Book"/>
              </a:rPr>
              <a:t>Diligenciar los formularios de ingreso y demás registros que se requieran. </a:t>
            </a:r>
          </a:p>
          <a:p>
            <a:pPr marL="285750" indent="-285750">
              <a:lnSpc>
                <a:spcPct val="107000"/>
              </a:lnSpc>
              <a:spcAft>
                <a:spcPts val="0"/>
              </a:spcAft>
              <a:buFontTx/>
              <a:buChar char="-"/>
            </a:pPr>
            <a:r>
              <a:rPr lang="es-CO" sz="2400" dirty="0">
                <a:latin typeface="Maiandra GD" panose="020E0502030308020204" pitchFamily="34" charset="0"/>
                <a:ea typeface="Calibri" panose="020F0502020204030204" pitchFamily="34" charset="0"/>
                <a:cs typeface="FuturaBT-Book"/>
              </a:rPr>
              <a:t>Activar ruta de salud y brindar la orientación requerida por los adolescentes y sus familias para transitar por el sistema de salud con oportunidad, asertividad y celeridad.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23921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017CF65-EDBE-4238-BF9A-9B284B482A8D}"/>
              </a:ext>
            </a:extLst>
          </p:cNvPr>
          <p:cNvSpPr/>
          <p:nvPr/>
        </p:nvSpPr>
        <p:spPr>
          <a:xfrm>
            <a:off x="609600" y="110836"/>
            <a:ext cx="10778836" cy="5928739"/>
          </a:xfrm>
          <a:prstGeom prst="rect">
            <a:avLst/>
          </a:prstGeom>
        </p:spPr>
        <p:txBody>
          <a:bodyPr wrap="square">
            <a:spAutoFit/>
          </a:bodyPr>
          <a:lstStyle/>
          <a:p>
            <a:pPr>
              <a:lnSpc>
                <a:spcPct val="107000"/>
              </a:lnSpc>
              <a:spcAft>
                <a:spcPts val="0"/>
              </a:spcAft>
            </a:pPr>
            <a:r>
              <a:rPr lang="es-CO" sz="3600" b="1" dirty="0">
                <a:solidFill>
                  <a:srgbClr val="133B54"/>
                </a:solidFill>
                <a:latin typeface="Maiandra GD" panose="020E0502030308020204" pitchFamily="34" charset="0"/>
                <a:ea typeface="Calibri" panose="020F0502020204030204" pitchFamily="34" charset="0"/>
                <a:cs typeface="FuturaBT-Bold"/>
              </a:rPr>
              <a:t>	Fases del Programa</a:t>
            </a:r>
          </a:p>
          <a:p>
            <a:pPr>
              <a:lnSpc>
                <a:spcPct val="107000"/>
              </a:lnSpc>
              <a:spcAft>
                <a:spcPts val="0"/>
              </a:spcAft>
            </a:pPr>
            <a:endParaRPr lang="es-CO" sz="3200" b="1" dirty="0">
              <a:solidFill>
                <a:srgbClr val="133B54"/>
              </a:solidFill>
              <a:latin typeface="Maiandra GD" panose="020E0502030308020204" pitchFamily="34" charset="0"/>
              <a:ea typeface="Calibri" panose="020F0502020204030204" pitchFamily="34" charset="0"/>
              <a:cs typeface="Times New Roman" panose="02020603050405020304" pitchFamily="18" charset="0"/>
            </a:endParaRPr>
          </a:p>
          <a:p>
            <a:pPr marL="1028700" lvl="1" indent="-571500">
              <a:lnSpc>
                <a:spcPct val="107000"/>
              </a:lnSpc>
              <a:buAutoNum type="romanLcParenR"/>
            </a:pPr>
            <a:r>
              <a:rPr lang="es-CO" sz="3200" b="1" dirty="0">
                <a:solidFill>
                  <a:srgbClr val="000000"/>
                </a:solidFill>
                <a:latin typeface="Maiandra GD" panose="020E0502030308020204" pitchFamily="34" charset="0"/>
                <a:ea typeface="Calibri" panose="020F0502020204030204" pitchFamily="34" charset="0"/>
                <a:cs typeface="FuturaBT-Book"/>
              </a:rPr>
              <a:t>Alistamiento y </a:t>
            </a:r>
            <a:r>
              <a:rPr lang="es-CO" sz="3200" b="1" dirty="0" err="1">
                <a:solidFill>
                  <a:srgbClr val="000000"/>
                </a:solidFill>
                <a:latin typeface="Maiandra GD" panose="020E0502030308020204" pitchFamily="34" charset="0"/>
                <a:ea typeface="Calibri" panose="020F0502020204030204" pitchFamily="34" charset="0"/>
                <a:cs typeface="FuturaBT-Book"/>
              </a:rPr>
              <a:t>pre-ingreso</a:t>
            </a:r>
            <a:r>
              <a:rPr lang="es-CO" sz="3200" b="1" dirty="0">
                <a:solidFill>
                  <a:srgbClr val="000000"/>
                </a:solidFill>
                <a:latin typeface="Maiandra GD" panose="020E0502030308020204" pitchFamily="34" charset="0"/>
                <a:ea typeface="Calibri" panose="020F0502020204030204" pitchFamily="34" charset="0"/>
                <a:cs typeface="FuturaBT-Book"/>
              </a:rPr>
              <a:t> </a:t>
            </a:r>
          </a:p>
          <a:p>
            <a:pPr marL="1028700" lvl="1" indent="-571500">
              <a:lnSpc>
                <a:spcPct val="107000"/>
              </a:lnSpc>
              <a:buAutoNum type="romanLcParenR"/>
            </a:pPr>
            <a:r>
              <a:rPr lang="es-CO" sz="3200" b="1" dirty="0">
                <a:solidFill>
                  <a:srgbClr val="000000"/>
                </a:solidFill>
                <a:latin typeface="Maiandra GD" panose="020E0502030308020204" pitchFamily="34" charset="0"/>
                <a:ea typeface="Calibri" panose="020F0502020204030204" pitchFamily="34" charset="0"/>
                <a:cs typeface="FuturaBT-Book"/>
              </a:rPr>
              <a:t>Ingreso y tratamiento</a:t>
            </a:r>
          </a:p>
          <a:p>
            <a:pPr marL="1028700" lvl="1" indent="-571500">
              <a:lnSpc>
                <a:spcPct val="107000"/>
              </a:lnSpc>
              <a:buAutoNum type="romanLcParenR"/>
            </a:pPr>
            <a:r>
              <a:rPr lang="es-CO" sz="3200" b="1" dirty="0">
                <a:solidFill>
                  <a:srgbClr val="000000"/>
                </a:solidFill>
                <a:latin typeface="Maiandra GD" panose="020E0502030308020204" pitchFamily="34" charset="0"/>
                <a:ea typeface="Calibri" panose="020F0502020204030204" pitchFamily="34" charset="0"/>
                <a:cs typeface="FuturaBT-Book"/>
              </a:rPr>
              <a:t>Seguimiento judicial </a:t>
            </a:r>
          </a:p>
          <a:p>
            <a:pPr marL="1028700" lvl="1" indent="-571500">
              <a:lnSpc>
                <a:spcPct val="107000"/>
              </a:lnSpc>
              <a:buAutoNum type="romanLcParenR"/>
            </a:pPr>
            <a:r>
              <a:rPr lang="es-CO" sz="3200" b="1" dirty="0">
                <a:solidFill>
                  <a:srgbClr val="000000"/>
                </a:solidFill>
                <a:latin typeface="Maiandra GD" panose="020E0502030308020204" pitchFamily="34" charset="0"/>
                <a:ea typeface="Calibri" panose="020F0502020204030204" pitchFamily="34" charset="0"/>
                <a:cs typeface="FuturaBT-Book"/>
              </a:rPr>
              <a:t>Egreso y </a:t>
            </a:r>
            <a:r>
              <a:rPr lang="es-CO" sz="3200" b="1" dirty="0" err="1">
                <a:solidFill>
                  <a:srgbClr val="000000"/>
                </a:solidFill>
                <a:latin typeface="Maiandra GD" panose="020E0502030308020204" pitchFamily="34" charset="0"/>
                <a:ea typeface="Calibri" panose="020F0502020204030204" pitchFamily="34" charset="0"/>
                <a:cs typeface="FuturaBT-Book"/>
              </a:rPr>
              <a:t>pos</a:t>
            </a:r>
            <a:r>
              <a:rPr lang="es-CO" sz="3200" b="1" dirty="0">
                <a:solidFill>
                  <a:srgbClr val="000000"/>
                </a:solidFill>
                <a:latin typeface="Maiandra GD" panose="020E0502030308020204" pitchFamily="34" charset="0"/>
                <a:ea typeface="Calibri" panose="020F0502020204030204" pitchFamily="34" charset="0"/>
                <a:cs typeface="FuturaBT-Book"/>
              </a:rPr>
              <a:t> egreso </a:t>
            </a:r>
          </a:p>
          <a:p>
            <a:pPr>
              <a:lnSpc>
                <a:spcPct val="107000"/>
              </a:lnSpc>
              <a:spcAft>
                <a:spcPts val="0"/>
              </a:spcAft>
            </a:pPr>
            <a:endParaRPr lang="es-CO" sz="3200" b="1" dirty="0">
              <a:solidFill>
                <a:srgbClr val="000000"/>
              </a:solidFill>
              <a:latin typeface="Maiandra GD" panose="020E0502030308020204" pitchFamily="34" charset="0"/>
              <a:ea typeface="Calibri" panose="020F0502020204030204" pitchFamily="34" charset="0"/>
              <a:cs typeface="FuturaBT-Book"/>
            </a:endParaRPr>
          </a:p>
          <a:p>
            <a:pPr>
              <a:lnSpc>
                <a:spcPct val="107000"/>
              </a:lnSpc>
              <a:spcAft>
                <a:spcPts val="0"/>
              </a:spcAft>
            </a:pPr>
            <a:r>
              <a:rPr lang="es-CO" sz="3200" dirty="0">
                <a:solidFill>
                  <a:srgbClr val="000000"/>
                </a:solidFill>
                <a:latin typeface="Maiandra GD" panose="020E0502030308020204" pitchFamily="34" charset="0"/>
                <a:ea typeface="Calibri" panose="020F0502020204030204" pitchFamily="34" charset="0"/>
                <a:cs typeface="FuturaBT-Book"/>
              </a:rPr>
              <a:t>Cada una de estas fases cuenta con unos procedimientos, los cuales se relacionan al final de este documento y que están ajustados a las diferentes etapas procesales: preliminar, de conocimiento, y de ejecución de la sanción.</a:t>
            </a:r>
            <a:endParaRPr lang="es-CO" sz="3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7034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374B947-7CCF-4309-B1AA-29A00FEB2D2F}"/>
              </a:ext>
            </a:extLst>
          </p:cNvPr>
          <p:cNvSpPr/>
          <p:nvPr/>
        </p:nvSpPr>
        <p:spPr>
          <a:xfrm>
            <a:off x="415635" y="623455"/>
            <a:ext cx="11236037" cy="5802999"/>
          </a:xfrm>
          <a:prstGeom prst="rect">
            <a:avLst/>
          </a:prstGeom>
        </p:spPr>
        <p:txBody>
          <a:bodyPr wrap="square">
            <a:spAutoFit/>
          </a:bodyPr>
          <a:lstStyle/>
          <a:p>
            <a:pPr>
              <a:lnSpc>
                <a:spcPct val="107000"/>
              </a:lnSpc>
              <a:spcAft>
                <a:spcPts val="0"/>
              </a:spcAft>
            </a:pPr>
            <a:r>
              <a:rPr lang="es-CO" sz="3600" b="1" dirty="0">
                <a:solidFill>
                  <a:srgbClr val="133B54"/>
                </a:solidFill>
                <a:latin typeface="Maiandra GD" panose="020E0502030308020204" pitchFamily="34" charset="0"/>
                <a:ea typeface="Calibri" panose="020F0502020204030204" pitchFamily="34" charset="0"/>
                <a:cs typeface="FuturaBT-Bold"/>
              </a:rPr>
              <a:t>	Alistamiento y </a:t>
            </a:r>
            <a:r>
              <a:rPr lang="es-CO" sz="3600" b="1" dirty="0" err="1">
                <a:solidFill>
                  <a:srgbClr val="133B54"/>
                </a:solidFill>
                <a:latin typeface="Maiandra GD" panose="020E0502030308020204" pitchFamily="34" charset="0"/>
                <a:ea typeface="Calibri" panose="020F0502020204030204" pitchFamily="34" charset="0"/>
                <a:cs typeface="FuturaBT-Bold"/>
              </a:rPr>
              <a:t>pre-ingreso</a:t>
            </a:r>
            <a:endParaRPr lang="es-CO"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solidFill>
                  <a:srgbClr val="000000"/>
                </a:solidFill>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solidFill>
                  <a:srgbClr val="000000"/>
                </a:solidFill>
                <a:latin typeface="Maiandra GD" panose="020E0502030308020204" pitchFamily="34" charset="0"/>
                <a:ea typeface="Calibri" panose="020F0502020204030204" pitchFamily="34" charset="0"/>
                <a:cs typeface="FuturaBT-Book"/>
              </a:rPr>
              <a:t>Esta fase tiene como finalidad, </a:t>
            </a:r>
            <a:r>
              <a:rPr lang="es-CO" sz="2400" b="1" u="sng" dirty="0">
                <a:solidFill>
                  <a:srgbClr val="000000"/>
                </a:solidFill>
                <a:latin typeface="Maiandra GD" panose="020E0502030308020204" pitchFamily="34" charset="0"/>
                <a:ea typeface="Calibri" panose="020F0502020204030204" pitchFamily="34" charset="0"/>
                <a:cs typeface="FuturaBT-Book"/>
              </a:rPr>
              <a:t>perfilar a los adolescentes </a:t>
            </a:r>
            <a:r>
              <a:rPr lang="es-CO" sz="2400" dirty="0">
                <a:solidFill>
                  <a:srgbClr val="000000"/>
                </a:solidFill>
                <a:latin typeface="Maiandra GD" panose="020E0502030308020204" pitchFamily="34" charset="0"/>
                <a:ea typeface="Calibri" panose="020F0502020204030204" pitchFamily="34" charset="0"/>
                <a:cs typeface="FuturaBT-Book"/>
              </a:rPr>
              <a:t>que el Fiscal presenta como candidatos para participar en el Programa, </a:t>
            </a:r>
            <a:r>
              <a:rPr lang="es-CO" sz="2400" b="1" u="sng" dirty="0">
                <a:solidFill>
                  <a:srgbClr val="000000"/>
                </a:solidFill>
                <a:latin typeface="Maiandra GD" panose="020E0502030308020204" pitchFamily="34" charset="0"/>
                <a:ea typeface="Calibri" panose="020F0502020204030204" pitchFamily="34" charset="0"/>
                <a:cs typeface="FuturaBT-Book"/>
              </a:rPr>
              <a:t>verificar que no existan impedimentos </a:t>
            </a:r>
            <a:r>
              <a:rPr lang="es-CO" sz="2400" dirty="0">
                <a:solidFill>
                  <a:srgbClr val="000000"/>
                </a:solidFill>
                <a:latin typeface="Maiandra GD" panose="020E0502030308020204" pitchFamily="34" charset="0"/>
                <a:ea typeface="Calibri" panose="020F0502020204030204" pitchFamily="34" charset="0"/>
                <a:cs typeface="FuturaBT-Book"/>
              </a:rPr>
              <a:t>(técnicos, jurídicos o de otra naturaleza), que puedan llegar a limitar o a tornar improcedente su admisión en el mismo y realizar todos los procesos que supone presentarlo ante el Juez con función de Control de Garantías como candidato a la aplicación preferente del Principio de Oportunidad o tramitar ante el Juez con función de Conocimiento, la solicitud de revisión de la sanción y la aplicación del Programa como medida complementaria. </a:t>
            </a:r>
          </a:p>
          <a:p>
            <a:pPr>
              <a:lnSpc>
                <a:spcPct val="107000"/>
              </a:lnSpc>
              <a:spcAft>
                <a:spcPts val="0"/>
              </a:spcAft>
            </a:pPr>
            <a:endParaRPr lang="es-CO" sz="2400" b="1" u="sng" dirty="0">
              <a:solidFill>
                <a:srgbClr val="000000"/>
              </a:solidFill>
              <a:latin typeface="Maiandra GD" panose="020E0502030308020204" pitchFamily="34" charset="0"/>
              <a:ea typeface="Calibri" panose="020F0502020204030204" pitchFamily="34" charset="0"/>
              <a:cs typeface="FuturaBT-Book"/>
            </a:endParaRPr>
          </a:p>
          <a:p>
            <a:pPr>
              <a:lnSpc>
                <a:spcPct val="107000"/>
              </a:lnSpc>
              <a:spcAft>
                <a:spcPts val="0"/>
              </a:spcAft>
            </a:pPr>
            <a:r>
              <a:rPr lang="es-CO" sz="2400" b="1" u="sng" dirty="0">
                <a:solidFill>
                  <a:srgbClr val="000000"/>
                </a:solidFill>
                <a:latin typeface="Maiandra GD" panose="020E0502030308020204" pitchFamily="34" charset="0"/>
                <a:ea typeface="Calibri" panose="020F0502020204030204" pitchFamily="34" charset="0"/>
                <a:cs typeface="FuturaBT-Book"/>
              </a:rPr>
              <a:t>La fase termina  con la remisión formal al Programa por parte de la autoridad judicial </a:t>
            </a:r>
            <a:r>
              <a:rPr lang="es-CO" sz="2400" dirty="0">
                <a:solidFill>
                  <a:srgbClr val="000000"/>
                </a:solidFill>
                <a:latin typeface="Maiandra GD" panose="020E0502030308020204" pitchFamily="34" charset="0"/>
                <a:ea typeface="Calibri" panose="020F0502020204030204" pitchFamily="34" charset="0"/>
                <a:cs typeface="FuturaBT-Book"/>
              </a:rPr>
              <a:t>(Juez con función de Control de Garantías o Juez con función de Conocimiento). </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97572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EA4454B-3120-4D8B-8EC4-DD3A39EE27D7}"/>
              </a:ext>
            </a:extLst>
          </p:cNvPr>
          <p:cNvSpPr/>
          <p:nvPr/>
        </p:nvSpPr>
        <p:spPr>
          <a:xfrm>
            <a:off x="346364" y="272891"/>
            <a:ext cx="11499272" cy="5868851"/>
          </a:xfrm>
          <a:prstGeom prst="rect">
            <a:avLst/>
          </a:prstGeom>
        </p:spPr>
        <p:txBody>
          <a:bodyPr wrap="square">
            <a:spAutoFit/>
          </a:bodyPr>
          <a:lstStyle/>
          <a:p>
            <a:pPr>
              <a:lnSpc>
                <a:spcPct val="107000"/>
              </a:lnSpc>
              <a:spcAft>
                <a:spcPts val="0"/>
              </a:spcAft>
            </a:pPr>
            <a:r>
              <a:rPr lang="es-CO" sz="4000" b="1" dirty="0">
                <a:solidFill>
                  <a:srgbClr val="00B050"/>
                </a:solidFill>
                <a:latin typeface="Maiandra GD" panose="020E0502030308020204" pitchFamily="34" charset="0"/>
                <a:ea typeface="Calibri" panose="020F0502020204030204" pitchFamily="34" charset="0"/>
                <a:cs typeface="FuturaBT-Bold"/>
              </a:rPr>
              <a:t>	Ingreso y tratamiento</a:t>
            </a:r>
            <a:endParaRPr lang="es-CO" sz="400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solidFill>
                  <a:srgbClr val="000000"/>
                </a:solidFill>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u="sng" dirty="0">
                <a:solidFill>
                  <a:srgbClr val="000000"/>
                </a:solidFill>
                <a:latin typeface="Maiandra GD" panose="020E0502030308020204" pitchFamily="34" charset="0"/>
                <a:ea typeface="Calibri" panose="020F0502020204030204" pitchFamily="34" charset="0"/>
                <a:cs typeface="FuturaBT-Book"/>
              </a:rPr>
              <a:t>Inicia con su remisión al Programa por el Juez </a:t>
            </a:r>
            <a:r>
              <a:rPr lang="es-CO" sz="2400" dirty="0">
                <a:solidFill>
                  <a:srgbClr val="000000"/>
                </a:solidFill>
                <a:latin typeface="Maiandra GD" panose="020E0502030308020204" pitchFamily="34" charset="0"/>
                <a:ea typeface="Calibri" panose="020F0502020204030204" pitchFamily="34" charset="0"/>
                <a:cs typeface="FuturaBT-Book"/>
              </a:rPr>
              <a:t>con función de Control de Garantías o el Juez con función de Conocimiento y la derivación tanto a la IPS-SPA, como al operador pedagógico.</a:t>
            </a:r>
          </a:p>
          <a:p>
            <a:pPr>
              <a:lnSpc>
                <a:spcPct val="107000"/>
              </a:lnSpc>
              <a:spcAft>
                <a:spcPts val="0"/>
              </a:spcAft>
            </a:pPr>
            <a:r>
              <a:rPr lang="es-CO" sz="2400" dirty="0">
                <a:solidFill>
                  <a:srgbClr val="000000"/>
                </a:solidFill>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s-CO" sz="2400" dirty="0">
                <a:solidFill>
                  <a:srgbClr val="000000"/>
                </a:solidFill>
                <a:latin typeface="Maiandra GD" panose="020E0502030308020204" pitchFamily="34" charset="0"/>
                <a:ea typeface="Calibri" panose="020F0502020204030204" pitchFamily="34" charset="0"/>
                <a:cs typeface="FuturaBT-Book"/>
              </a:rPr>
              <a:t>- Acoger al adolescente y encuadrar el proceso de atención a través de valoración del adolescente por el médico general y psiquiatría. Se define </a:t>
            </a:r>
            <a:r>
              <a:rPr lang="es-CO" sz="2400" b="1" u="sng" dirty="0">
                <a:solidFill>
                  <a:srgbClr val="000000"/>
                </a:solidFill>
                <a:latin typeface="Maiandra GD" panose="020E0502030308020204" pitchFamily="34" charset="0"/>
                <a:ea typeface="Calibri" panose="020F0502020204030204" pitchFamily="34" charset="0"/>
                <a:cs typeface="FuturaBT-Book"/>
              </a:rPr>
              <a:t>la modalidad de tratamiento más adecuada a sus condiciones personales y familiares.</a:t>
            </a:r>
            <a:endParaRPr lang="es-CO" sz="2400" b="1" u="sng"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solidFill>
                  <a:srgbClr val="000000"/>
                </a:solidFill>
                <a:latin typeface="Maiandra GD" panose="020E0502030308020204" pitchFamily="34" charset="0"/>
                <a:ea typeface="Calibri" panose="020F0502020204030204" pitchFamily="34" charset="0"/>
                <a:cs typeface="FuturaBT-Book"/>
              </a:rPr>
              <a:t>- Pactar las reglas de juego que lo regirán mediante la suscripción del </a:t>
            </a:r>
            <a:r>
              <a:rPr lang="es-CO" sz="2400" b="1" u="sng" dirty="0">
                <a:solidFill>
                  <a:srgbClr val="000000"/>
                </a:solidFill>
                <a:latin typeface="Maiandra GD" panose="020E0502030308020204" pitchFamily="34" charset="0"/>
                <a:ea typeface="Calibri" panose="020F0502020204030204" pitchFamily="34" charset="0"/>
                <a:cs typeface="FuturaBT-Book"/>
              </a:rPr>
              <a:t>Acta de Encuentro Restaurativo, teniendo en cuenta a la familia y a la víctima</a:t>
            </a:r>
            <a:endParaRPr lang="es-CO" sz="2400" dirty="0">
              <a:solidFill>
                <a:srgbClr val="000000"/>
              </a:solidFill>
              <a:latin typeface="Maiandra GD" panose="020E0502030308020204" pitchFamily="34" charset="0"/>
              <a:ea typeface="Calibri" panose="020F0502020204030204" pitchFamily="34" charset="0"/>
              <a:cs typeface="FuturaBT-Book"/>
            </a:endParaRPr>
          </a:p>
          <a:p>
            <a:pPr>
              <a:lnSpc>
                <a:spcPct val="107000"/>
              </a:lnSpc>
              <a:spcAft>
                <a:spcPts val="0"/>
              </a:spcAft>
            </a:pPr>
            <a:r>
              <a:rPr lang="es-CO" sz="2400" dirty="0">
                <a:solidFill>
                  <a:srgbClr val="000000"/>
                </a:solidFill>
                <a:latin typeface="Maiandra GD" panose="020E0502030308020204" pitchFamily="34" charset="0"/>
                <a:ea typeface="Calibri" panose="020F0502020204030204" pitchFamily="34" charset="0"/>
                <a:cs typeface="FuturaBT-Book"/>
              </a:rPr>
              <a:t>- Diseñar </a:t>
            </a:r>
            <a:r>
              <a:rPr lang="es-CO" sz="2400" b="1" u="sng" dirty="0">
                <a:solidFill>
                  <a:srgbClr val="000000"/>
                </a:solidFill>
                <a:latin typeface="Maiandra GD" panose="020E0502030308020204" pitchFamily="34" charset="0"/>
                <a:ea typeface="Calibri" panose="020F0502020204030204" pitchFamily="34" charset="0"/>
                <a:cs typeface="FuturaBT-Book"/>
              </a:rPr>
              <a:t>Plan de tratamiento </a:t>
            </a:r>
            <a:r>
              <a:rPr lang="es-CO" sz="2400" dirty="0">
                <a:solidFill>
                  <a:srgbClr val="000000"/>
                </a:solidFill>
                <a:latin typeface="Maiandra GD" panose="020E0502030308020204" pitchFamily="34" charset="0"/>
                <a:ea typeface="Calibri" panose="020F0502020204030204" pitchFamily="34" charset="0"/>
                <a:cs typeface="FuturaBT-Book"/>
              </a:rPr>
              <a:t>con el que se abordará su problema de consumo </a:t>
            </a:r>
          </a:p>
          <a:p>
            <a:pPr>
              <a:lnSpc>
                <a:spcPct val="107000"/>
              </a:lnSpc>
              <a:spcAft>
                <a:spcPts val="0"/>
              </a:spcAft>
            </a:pPr>
            <a:r>
              <a:rPr lang="es-CO" sz="2400" dirty="0">
                <a:solidFill>
                  <a:srgbClr val="000000"/>
                </a:solidFill>
                <a:latin typeface="Maiandra GD" panose="020E0502030308020204" pitchFamily="34" charset="0"/>
                <a:ea typeface="Calibri" panose="020F0502020204030204" pitchFamily="34" charset="0"/>
                <a:cs typeface="FuturaBT-Book"/>
              </a:rPr>
              <a:t>- </a:t>
            </a:r>
            <a:r>
              <a:rPr lang="es-CO" sz="2400" dirty="0">
                <a:latin typeface="Maiandra GD" panose="020E0502030308020204" pitchFamily="34" charset="0"/>
                <a:ea typeface="Calibri" panose="020F0502020204030204" pitchFamily="34" charset="0"/>
                <a:cs typeface="FuturaBT-Book"/>
              </a:rPr>
              <a:t>En el caso del componente restaurativo, </a:t>
            </a:r>
            <a:r>
              <a:rPr lang="es-CO" sz="2400" b="1" u="sng" dirty="0">
                <a:latin typeface="Maiandra GD" panose="020E0502030308020204" pitchFamily="34" charset="0"/>
                <a:ea typeface="Calibri" panose="020F0502020204030204" pitchFamily="34" charset="0"/>
                <a:cs typeface="FuturaBT-Book"/>
              </a:rPr>
              <a:t>el proceso comienza en el</a:t>
            </a:r>
            <a:r>
              <a:rPr lang="es-CO" sz="2400" b="1" u="sng" dirty="0">
                <a:solidFill>
                  <a:srgbClr val="000000"/>
                </a:solidFill>
                <a:latin typeface="Maiandra GD" panose="020E0502030308020204" pitchFamily="34" charset="0"/>
                <a:ea typeface="Calibri" panose="020F0502020204030204" pitchFamily="34" charset="0"/>
                <a:cs typeface="FuturaBT-Book"/>
              </a:rPr>
              <a:t> </a:t>
            </a:r>
            <a:r>
              <a:rPr lang="es-CO" sz="2400" b="1" u="sng" dirty="0">
                <a:latin typeface="Maiandra GD" panose="020E0502030308020204" pitchFamily="34" charset="0"/>
                <a:ea typeface="Calibri" panose="020F0502020204030204" pitchFamily="34" charset="0"/>
                <a:cs typeface="FuturaBT-Book"/>
              </a:rPr>
              <a:t>momento en que los adolescentes inician fase de tratamiento en medio no hospitalario.</a:t>
            </a:r>
            <a:endParaRPr lang="es-CO" sz="2400" b="1" u="sng"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83682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CD31859-9DD0-4557-A767-C66D6B095D38}"/>
              </a:ext>
            </a:extLst>
          </p:cNvPr>
          <p:cNvSpPr/>
          <p:nvPr/>
        </p:nvSpPr>
        <p:spPr>
          <a:xfrm>
            <a:off x="658090" y="249381"/>
            <a:ext cx="10875819" cy="6494535"/>
          </a:xfrm>
          <a:prstGeom prst="rect">
            <a:avLst/>
          </a:prstGeom>
        </p:spPr>
        <p:txBody>
          <a:bodyPr wrap="square">
            <a:spAutoFit/>
          </a:bodyPr>
          <a:lstStyle/>
          <a:p>
            <a:pPr>
              <a:lnSpc>
                <a:spcPct val="107000"/>
              </a:lnSpc>
              <a:spcAft>
                <a:spcPts val="0"/>
              </a:spcAft>
            </a:pPr>
            <a:r>
              <a:rPr lang="es-CO" sz="3600" b="1" dirty="0">
                <a:solidFill>
                  <a:srgbClr val="133B54"/>
                </a:solidFill>
                <a:latin typeface="Maiandra GD" panose="020E0502030308020204" pitchFamily="34" charset="0"/>
                <a:ea typeface="Calibri" panose="020F0502020204030204" pitchFamily="34" charset="0"/>
                <a:cs typeface="FuturaBT-Bold"/>
              </a:rPr>
              <a:t>	Seguimiento judicial</a:t>
            </a:r>
            <a:endParaRPr lang="es-CO"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dirty="0">
                <a:solidFill>
                  <a:srgbClr val="000000"/>
                </a:solidFill>
                <a:latin typeface="Maiandra GD" panose="020E0502030308020204" pitchFamily="34" charset="0"/>
                <a:ea typeface="Calibri" panose="020F0502020204030204" pitchFamily="34" charset="0"/>
                <a:cs typeface="FuturaBT-Book"/>
              </a:rPr>
              <a:t> </a:t>
            </a:r>
            <a:endParaRPr lang="es-CO"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s-CO" sz="2400" dirty="0">
                <a:solidFill>
                  <a:srgbClr val="000000"/>
                </a:solidFill>
                <a:latin typeface="Maiandra GD" panose="020E0502030308020204" pitchFamily="34" charset="0"/>
                <a:ea typeface="Calibri" panose="020F0502020204030204" pitchFamily="34" charset="0"/>
                <a:cs typeface="FuturaBT-Book"/>
              </a:rPr>
              <a:t>- Paralelo a la de ingreso y tratamiento. Se realizan las </a:t>
            </a:r>
            <a:r>
              <a:rPr lang="es-CO" sz="2400" b="1" i="1" dirty="0">
                <a:solidFill>
                  <a:srgbClr val="000000"/>
                </a:solidFill>
                <a:latin typeface="Maiandra GD" panose="020E0502030308020204" pitchFamily="34" charset="0"/>
                <a:ea typeface="Calibri" panose="020F0502020204030204" pitchFamily="34" charset="0"/>
                <a:cs typeface="FuturaBT-Book"/>
              </a:rPr>
              <a:t>reuniones de evaluación</a:t>
            </a:r>
            <a:endParaRPr lang="es-CO" sz="2400" b="1" i="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CO" sz="2400" dirty="0">
              <a:solidFill>
                <a:srgbClr val="000000"/>
              </a:solidFill>
              <a:latin typeface="Maiandra GD" panose="020E0502030308020204" pitchFamily="34" charset="0"/>
              <a:ea typeface="Calibri" panose="020F0502020204030204" pitchFamily="34" charset="0"/>
              <a:cs typeface="FuturaBT-Book"/>
            </a:endParaRPr>
          </a:p>
          <a:p>
            <a:pPr algn="just">
              <a:lnSpc>
                <a:spcPct val="107000"/>
              </a:lnSpc>
              <a:spcAft>
                <a:spcPts val="0"/>
              </a:spcAft>
            </a:pPr>
            <a:r>
              <a:rPr lang="es-CO" sz="2400" dirty="0">
                <a:solidFill>
                  <a:srgbClr val="000000"/>
                </a:solidFill>
                <a:latin typeface="Maiandra GD" panose="020E0502030308020204" pitchFamily="34" charset="0"/>
                <a:ea typeface="Calibri" panose="020F0502020204030204" pitchFamily="34" charset="0"/>
                <a:cs typeface="FuturaBT-Book"/>
              </a:rPr>
              <a:t>- </a:t>
            </a:r>
            <a:r>
              <a:rPr lang="es-CO" sz="2400" b="1" dirty="0">
                <a:solidFill>
                  <a:srgbClr val="000000"/>
                </a:solidFill>
                <a:latin typeface="Maiandra GD" panose="020E0502030308020204" pitchFamily="34" charset="0"/>
                <a:ea typeface="Calibri" panose="020F0502020204030204" pitchFamily="34" charset="0"/>
                <a:cs typeface="FuturaBT-Book"/>
              </a:rPr>
              <a:t>Inicia con la remisión al Fiscal de los primeros informes de la IPS-SPA </a:t>
            </a:r>
            <a:r>
              <a:rPr lang="es-CO" sz="2400" dirty="0">
                <a:solidFill>
                  <a:srgbClr val="000000"/>
                </a:solidFill>
                <a:latin typeface="Maiandra GD" panose="020E0502030308020204" pitchFamily="34" charset="0"/>
                <a:ea typeface="Calibri" panose="020F0502020204030204" pitchFamily="34" charset="0"/>
                <a:cs typeface="FuturaBT-Book"/>
              </a:rPr>
              <a:t>que hace el tratamiento por el consumo y del operador pedagógico del proceso restaurativo.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CO" sz="2400" dirty="0">
              <a:solidFill>
                <a:srgbClr val="000000"/>
              </a:solidFill>
              <a:latin typeface="Maiandra GD" panose="020E0502030308020204" pitchFamily="34" charset="0"/>
              <a:ea typeface="Calibri" panose="020F0502020204030204" pitchFamily="34" charset="0"/>
              <a:cs typeface="FuturaBT-Book"/>
            </a:endParaRPr>
          </a:p>
          <a:p>
            <a:pPr algn="just">
              <a:lnSpc>
                <a:spcPct val="107000"/>
              </a:lnSpc>
              <a:spcAft>
                <a:spcPts val="0"/>
              </a:spcAft>
            </a:pPr>
            <a:r>
              <a:rPr lang="es-CO" sz="2400" dirty="0">
                <a:solidFill>
                  <a:srgbClr val="000000"/>
                </a:solidFill>
                <a:latin typeface="Maiandra GD" panose="020E0502030308020204" pitchFamily="34" charset="0"/>
                <a:ea typeface="Calibri" panose="020F0502020204030204" pitchFamily="34" charset="0"/>
                <a:cs typeface="FuturaBT-Book"/>
              </a:rPr>
              <a:t>- </a:t>
            </a:r>
            <a:r>
              <a:rPr lang="es-CO" sz="2400" b="1" dirty="0">
                <a:solidFill>
                  <a:srgbClr val="000000"/>
                </a:solidFill>
                <a:latin typeface="Maiandra GD" panose="020E0502030308020204" pitchFamily="34" charset="0"/>
                <a:ea typeface="Calibri" panose="020F0502020204030204" pitchFamily="34" charset="0"/>
                <a:cs typeface="FuturaBT-Book"/>
              </a:rPr>
              <a:t>Constata el nivel de cumplimiento de los compromisos adquiridos. </a:t>
            </a:r>
            <a:r>
              <a:rPr lang="es-CO" sz="2400" dirty="0">
                <a:solidFill>
                  <a:srgbClr val="000000"/>
                </a:solidFill>
                <a:latin typeface="Maiandra GD" panose="020E0502030308020204" pitchFamily="34" charset="0"/>
                <a:ea typeface="Calibri" panose="020F0502020204030204" pitchFamily="34" charset="0"/>
                <a:cs typeface="FuturaBT-Book"/>
              </a:rPr>
              <a:t>Se refuerza la autoestima del adolescente mediante el reconocimiento de sus logros. </a:t>
            </a:r>
          </a:p>
          <a:p>
            <a:pPr algn="just">
              <a:lnSpc>
                <a:spcPct val="107000"/>
              </a:lnSpc>
              <a:spcAft>
                <a:spcPts val="0"/>
              </a:spcAft>
            </a:pPr>
            <a:endParaRPr lang="es-CO" sz="2400" dirty="0">
              <a:solidFill>
                <a:srgbClr val="000000"/>
              </a:solidFill>
              <a:latin typeface="Maiandra GD" panose="020E0502030308020204" pitchFamily="34" charset="0"/>
              <a:ea typeface="Calibri" panose="020F0502020204030204" pitchFamily="34" charset="0"/>
              <a:cs typeface="FuturaBT-Book"/>
            </a:endParaRPr>
          </a:p>
          <a:p>
            <a:pPr algn="just">
              <a:lnSpc>
                <a:spcPct val="107000"/>
              </a:lnSpc>
              <a:spcAft>
                <a:spcPts val="0"/>
              </a:spcAft>
            </a:pPr>
            <a:r>
              <a:rPr lang="es-CO" sz="2400" dirty="0">
                <a:solidFill>
                  <a:srgbClr val="000000"/>
                </a:solidFill>
                <a:latin typeface="Maiandra GD" panose="020E0502030308020204" pitchFamily="34" charset="0"/>
                <a:ea typeface="Calibri" panose="020F0502020204030204" pitchFamily="34" charset="0"/>
                <a:cs typeface="FuturaBT-Book"/>
              </a:rPr>
              <a:t>- </a:t>
            </a:r>
            <a:r>
              <a:rPr lang="es-CO" sz="2400" b="1" dirty="0">
                <a:solidFill>
                  <a:srgbClr val="000000"/>
                </a:solidFill>
                <a:latin typeface="Maiandra GD" panose="020E0502030308020204" pitchFamily="34" charset="0"/>
                <a:ea typeface="Calibri" panose="020F0502020204030204" pitchFamily="34" charset="0"/>
                <a:cs typeface="FuturaBT-Book"/>
              </a:rPr>
              <a:t>Hacer ajustes o </a:t>
            </a:r>
            <a:r>
              <a:rPr lang="es-CO" sz="2400" b="1" dirty="0" err="1">
                <a:solidFill>
                  <a:srgbClr val="000000"/>
                </a:solidFill>
                <a:latin typeface="Maiandra GD" panose="020E0502030308020204" pitchFamily="34" charset="0"/>
                <a:ea typeface="Calibri" panose="020F0502020204030204" pitchFamily="34" charset="0"/>
                <a:cs typeface="FuturaBT-Book"/>
              </a:rPr>
              <a:t>re-encuadrar</a:t>
            </a:r>
            <a:r>
              <a:rPr lang="es-CO" sz="2400" b="1" dirty="0">
                <a:solidFill>
                  <a:srgbClr val="000000"/>
                </a:solidFill>
                <a:latin typeface="Maiandra GD" panose="020E0502030308020204" pitchFamily="34" charset="0"/>
                <a:ea typeface="Calibri" panose="020F0502020204030204" pitchFamily="34" charset="0"/>
                <a:cs typeface="FuturaBT-Book"/>
              </a:rPr>
              <a:t> </a:t>
            </a:r>
            <a:r>
              <a:rPr lang="es-CO" sz="2400" dirty="0">
                <a:solidFill>
                  <a:srgbClr val="000000"/>
                </a:solidFill>
                <a:latin typeface="Maiandra GD" panose="020E0502030308020204" pitchFamily="34" charset="0"/>
                <a:ea typeface="Calibri" panose="020F0502020204030204" pitchFamily="34" charset="0"/>
                <a:cs typeface="FuturaBT-Book"/>
              </a:rPr>
              <a:t>el proceso cuando se evidencien inconsistencias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CO" sz="2400" dirty="0">
              <a:solidFill>
                <a:srgbClr val="000000"/>
              </a:solidFill>
              <a:latin typeface="Maiandra GD" panose="020E0502030308020204" pitchFamily="34" charset="0"/>
              <a:ea typeface="Calibri" panose="020F0502020204030204" pitchFamily="34" charset="0"/>
              <a:cs typeface="FuturaBT-Book"/>
            </a:endParaRPr>
          </a:p>
          <a:p>
            <a:pPr algn="just">
              <a:lnSpc>
                <a:spcPct val="107000"/>
              </a:lnSpc>
              <a:spcAft>
                <a:spcPts val="0"/>
              </a:spcAft>
            </a:pPr>
            <a:r>
              <a:rPr lang="es-CO" sz="2400" dirty="0">
                <a:solidFill>
                  <a:srgbClr val="000000"/>
                </a:solidFill>
                <a:latin typeface="Maiandra GD" panose="020E0502030308020204" pitchFamily="34" charset="0"/>
                <a:ea typeface="Calibri" panose="020F0502020204030204" pitchFamily="34" charset="0"/>
                <a:cs typeface="FuturaBT-Book"/>
              </a:rPr>
              <a:t>- </a:t>
            </a:r>
            <a:r>
              <a:rPr lang="es-CO" sz="2400" dirty="0">
                <a:latin typeface="Maiandra GD" panose="020E0502030308020204" pitchFamily="34" charset="0"/>
                <a:ea typeface="Calibri" panose="020F0502020204030204" pitchFamily="34" charset="0"/>
                <a:cs typeface="FuturaBT-Book"/>
              </a:rPr>
              <a:t>Culmina con la realización de la audiencia, tras constatar el desempeño del adolescente. Se extingue la acción o se modifica la sanción. O se niega, si no hubo cumplimiento.</a:t>
            </a:r>
            <a:endParaRPr lang="es-CO" sz="2400" dirty="0"/>
          </a:p>
        </p:txBody>
      </p:sp>
    </p:spTree>
    <p:extLst>
      <p:ext uri="{BB962C8B-B14F-4D97-AF65-F5344CB8AC3E}">
        <p14:creationId xmlns:p14="http://schemas.microsoft.com/office/powerpoint/2010/main" val="7872280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42DB9FB-BD7E-4EA4-B035-A181BBD9AE3B}"/>
              </a:ext>
            </a:extLst>
          </p:cNvPr>
          <p:cNvSpPr/>
          <p:nvPr/>
        </p:nvSpPr>
        <p:spPr>
          <a:xfrm>
            <a:off x="429491" y="428178"/>
            <a:ext cx="11513128" cy="5816977"/>
          </a:xfrm>
          <a:prstGeom prst="rect">
            <a:avLst/>
          </a:prstGeom>
        </p:spPr>
        <p:txBody>
          <a:bodyPr wrap="square">
            <a:spAutoFit/>
          </a:bodyPr>
          <a:lstStyle/>
          <a:p>
            <a:r>
              <a:rPr lang="es-MX" sz="3600" dirty="0">
                <a:solidFill>
                  <a:srgbClr val="0070C0"/>
                </a:solidFill>
                <a:latin typeface="Maiandra GD" panose="020E0502030308020204" pitchFamily="34" charset="0"/>
              </a:rPr>
              <a:t>	</a:t>
            </a:r>
            <a:r>
              <a:rPr lang="es-MX" sz="3600" b="1" dirty="0">
                <a:solidFill>
                  <a:srgbClr val="0070C0"/>
                </a:solidFill>
                <a:latin typeface="Maiandra GD" panose="020E0502030308020204" pitchFamily="34" charset="0"/>
              </a:rPr>
              <a:t>Egreso y </a:t>
            </a:r>
            <a:r>
              <a:rPr lang="es-MX" sz="3600" b="1" dirty="0" err="1">
                <a:solidFill>
                  <a:srgbClr val="0070C0"/>
                </a:solidFill>
                <a:latin typeface="Maiandra GD" panose="020E0502030308020204" pitchFamily="34" charset="0"/>
              </a:rPr>
              <a:t>pos-egreso</a:t>
            </a:r>
            <a:endParaRPr lang="es-MX" sz="3600" b="1" dirty="0">
              <a:solidFill>
                <a:srgbClr val="0070C0"/>
              </a:solidFill>
              <a:latin typeface="Maiandra GD" panose="020E0502030308020204" pitchFamily="34" charset="0"/>
            </a:endParaRPr>
          </a:p>
          <a:p>
            <a:endParaRPr lang="es-MX" sz="2400" dirty="0">
              <a:latin typeface="Maiandra GD" panose="020E0502030308020204" pitchFamily="34" charset="0"/>
            </a:endParaRPr>
          </a:p>
          <a:p>
            <a:r>
              <a:rPr lang="es-MX" sz="2400" dirty="0">
                <a:latin typeface="Maiandra GD" panose="020E0502030308020204" pitchFamily="34" charset="0"/>
              </a:rPr>
              <a:t>- Inicia en el momento en que la autoridad judicial ordena la </a:t>
            </a:r>
            <a:r>
              <a:rPr lang="es-MX" sz="2400" b="1" dirty="0">
                <a:latin typeface="Maiandra GD" panose="020E0502030308020204" pitchFamily="34" charset="0"/>
              </a:rPr>
              <a:t>reducción del tiempo de sanción o el cumplimiento de la sanción </a:t>
            </a:r>
            <a:r>
              <a:rPr lang="es-MX" sz="2400" dirty="0">
                <a:latin typeface="Maiandra GD" panose="020E0502030308020204" pitchFamily="34" charset="0"/>
              </a:rPr>
              <a:t>o la </a:t>
            </a:r>
            <a:r>
              <a:rPr lang="es-MX" sz="2400" b="1" dirty="0">
                <a:latin typeface="Maiandra GD" panose="020E0502030308020204" pitchFamily="34" charset="0"/>
              </a:rPr>
              <a:t>extinción de la acción penal </a:t>
            </a:r>
            <a:r>
              <a:rPr lang="es-MX" sz="2400" dirty="0">
                <a:latin typeface="Maiandra GD" panose="020E0502030308020204" pitchFamily="34" charset="0"/>
              </a:rPr>
              <a:t>y el archivo definitivo del proceso.</a:t>
            </a:r>
          </a:p>
          <a:p>
            <a:endParaRPr lang="es-MX" sz="2400" dirty="0">
              <a:latin typeface="Maiandra GD" panose="020E0502030308020204" pitchFamily="34" charset="0"/>
            </a:endParaRPr>
          </a:p>
          <a:p>
            <a:r>
              <a:rPr lang="es-MX" sz="2400" dirty="0">
                <a:latin typeface="Maiandra GD" panose="020E0502030308020204" pitchFamily="34" charset="0"/>
              </a:rPr>
              <a:t>- También, si no hubo adherencia, con la </a:t>
            </a:r>
            <a:r>
              <a:rPr lang="es-MX" sz="2400" b="1" dirty="0">
                <a:latin typeface="Maiandra GD" panose="020E0502030308020204" pitchFamily="34" charset="0"/>
              </a:rPr>
              <a:t>revocatoria del Principio de Oportunidad o la sustitución o suspensión de la sanción</a:t>
            </a:r>
            <a:r>
              <a:rPr lang="es-MX" sz="2400" dirty="0">
                <a:latin typeface="Maiandra GD" panose="020E0502030308020204" pitchFamily="34" charset="0"/>
              </a:rPr>
              <a:t>. </a:t>
            </a:r>
          </a:p>
          <a:p>
            <a:endParaRPr lang="es-MX" sz="2400" dirty="0">
              <a:latin typeface="Maiandra GD" panose="020E0502030308020204" pitchFamily="34" charset="0"/>
            </a:endParaRPr>
          </a:p>
          <a:p>
            <a:r>
              <a:rPr lang="es-MX" sz="2400" dirty="0">
                <a:latin typeface="Maiandra GD" panose="020E0502030308020204" pitchFamily="34" charset="0"/>
              </a:rPr>
              <a:t>- </a:t>
            </a:r>
            <a:r>
              <a:rPr lang="es-MX" sz="2400" b="1" dirty="0">
                <a:latin typeface="Maiandra GD" panose="020E0502030308020204" pitchFamily="34" charset="0"/>
              </a:rPr>
              <a:t>Esta fase termina seis (6) meses después</a:t>
            </a:r>
            <a:r>
              <a:rPr lang="es-MX" sz="2400" dirty="0">
                <a:latin typeface="Maiandra GD" panose="020E0502030308020204" pitchFamily="34" charset="0"/>
              </a:rPr>
              <a:t>, cuando el equipo interdisciplinario del Programa y la Defensoría de Familia, ponen fin a las acciones de seguimiento y apoyo a la estructuración de su proyecto de vida. </a:t>
            </a:r>
          </a:p>
          <a:p>
            <a:endParaRPr lang="es-MX" sz="2400" dirty="0">
              <a:latin typeface="Maiandra GD" panose="020E0502030308020204" pitchFamily="34" charset="0"/>
            </a:endParaRPr>
          </a:p>
          <a:p>
            <a:r>
              <a:rPr lang="es-MX" sz="2400" dirty="0">
                <a:latin typeface="Maiandra GD" panose="020E0502030308020204" pitchFamily="34" charset="0"/>
              </a:rPr>
              <a:t>- Busca garantizar que los adolescentes cuenten con los soportes necesarios para darle sostenibilidad a los logros alcanzados en superación del consumo y proyecto de vida.</a:t>
            </a:r>
          </a:p>
        </p:txBody>
      </p:sp>
    </p:spTree>
    <p:extLst>
      <p:ext uri="{BB962C8B-B14F-4D97-AF65-F5344CB8AC3E}">
        <p14:creationId xmlns:p14="http://schemas.microsoft.com/office/powerpoint/2010/main" val="4204510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C77FE55-C4AB-483C-9F29-00BFE58B050B}"/>
              </a:ext>
            </a:extLst>
          </p:cNvPr>
          <p:cNvSpPr/>
          <p:nvPr/>
        </p:nvSpPr>
        <p:spPr>
          <a:xfrm>
            <a:off x="304799" y="401782"/>
            <a:ext cx="11610109" cy="6205801"/>
          </a:xfrm>
          <a:prstGeom prst="rect">
            <a:avLst/>
          </a:prstGeom>
        </p:spPr>
        <p:txBody>
          <a:bodyPr wrap="square">
            <a:spAutoFit/>
          </a:bodyPr>
          <a:lstStyle/>
          <a:p>
            <a:pPr>
              <a:lnSpc>
                <a:spcPct val="107000"/>
              </a:lnSpc>
              <a:spcAft>
                <a:spcPts val="800"/>
              </a:spcAft>
            </a:pPr>
            <a:r>
              <a:rPr lang="es-CO" sz="3600" b="1" dirty="0">
                <a:solidFill>
                  <a:srgbClr val="00B050"/>
                </a:solidFill>
                <a:latin typeface="Maiandra GD" panose="020E0502030308020204" pitchFamily="34" charset="0"/>
                <a:ea typeface="Calibri" panose="020F0502020204030204" pitchFamily="34" charset="0"/>
                <a:cs typeface="Times New Roman" panose="02020603050405020304" pitchFamily="18" charset="0"/>
              </a:rPr>
              <a:t>Abordaje de Colombia sobre delitos cometidos como consecuencia de consumo de spa (IV)</a:t>
            </a:r>
          </a:p>
          <a:p>
            <a:pPr>
              <a:lnSpc>
                <a:spcPct val="107000"/>
              </a:lnSpc>
              <a:spcAft>
                <a:spcPts val="800"/>
              </a:spcAft>
            </a:pP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Times New Roman" panose="02020603050405020304" pitchFamily="18" charset="0"/>
              </a:rPr>
              <a:t>Año 2017. Se publica el </a:t>
            </a:r>
            <a:r>
              <a:rPr lang="es-CO" sz="2400" i="1" dirty="0">
                <a:latin typeface="Maiandra GD" panose="020E0502030308020204" pitchFamily="34" charset="0"/>
                <a:ea typeface="Calibri" panose="020F0502020204030204" pitchFamily="34" charset="0"/>
                <a:cs typeface="Times New Roman" panose="02020603050405020304" pitchFamily="18" charset="0"/>
              </a:rPr>
              <a:t>Documento metodológico para la implementación del Programa de Seguimiento Judicial al Tratamiento de Drogas en el Sistema de Responsabilidad Penal para Adolescentes -SRPA-</a:t>
            </a:r>
            <a:r>
              <a:rPr lang="es-CO" sz="2400" dirty="0">
                <a:latin typeface="Maiandra GD" panose="020E0502030308020204" pitchFamily="34" charset="0"/>
                <a:ea typeface="Calibri" panose="020F0502020204030204" pitchFamily="34" charset="0"/>
                <a:cs typeface="Times New Roman" panose="02020603050405020304" pitchFamily="18" charset="0"/>
              </a:rPr>
              <a:t>, que recogía la primera propuesta y evidencia relacionada con la adaptación del modelo de Tribunales de Tratamiento de Drogas -TTD- al contexto colombiano.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Times New Roman" panose="02020603050405020304" pitchFamily="18" charset="0"/>
              </a:rPr>
              <a:t>En dicho documento, se analizó el contexto por el cual surgió el Programa en el país, así como sus antecedentes y se resaltó la importancia y la necesidad de explorar alternativas a la privación de libertad para los adolescentes que habían cometido delitos como consecuencia del consumo problemático de drogas.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26084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1829349-ECAD-49BE-9BC4-464325A86546}"/>
              </a:ext>
            </a:extLst>
          </p:cNvPr>
          <p:cNvSpPr/>
          <p:nvPr/>
        </p:nvSpPr>
        <p:spPr>
          <a:xfrm>
            <a:off x="5671845" y="1163782"/>
            <a:ext cx="4885319" cy="3590919"/>
          </a:xfrm>
          <a:prstGeom prst="rect">
            <a:avLst/>
          </a:prstGeom>
        </p:spPr>
        <p:txBody>
          <a:bodyPr wrap="square">
            <a:spAutoFit/>
          </a:bodyPr>
          <a:lstStyle/>
          <a:p>
            <a:pPr>
              <a:lnSpc>
                <a:spcPct val="107000"/>
              </a:lnSpc>
              <a:spcAft>
                <a:spcPts val="0"/>
              </a:spcAft>
            </a:pPr>
            <a:endParaRPr lang="es-CO" sz="72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CO" sz="7200" dirty="0">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7200" dirty="0">
                <a:latin typeface="Maiandra GD" panose="020E0502030308020204" pitchFamily="34" charset="0"/>
                <a:ea typeface="Calibri" panose="020F0502020204030204" pitchFamily="34" charset="0"/>
                <a:cs typeface="Times New Roman" panose="02020603050405020304" pitchFamily="18" charset="0"/>
              </a:rPr>
              <a:t>Gracias</a:t>
            </a:r>
            <a:endParaRPr lang="es-CO" sz="7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9678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B77CBD7-84BE-4FCE-94FC-83F03F0C9931}"/>
              </a:ext>
            </a:extLst>
          </p:cNvPr>
          <p:cNvSpPr/>
          <p:nvPr/>
        </p:nvSpPr>
        <p:spPr>
          <a:xfrm>
            <a:off x="429491" y="318654"/>
            <a:ext cx="10889673" cy="5876481"/>
          </a:xfrm>
          <a:prstGeom prst="rect">
            <a:avLst/>
          </a:prstGeom>
        </p:spPr>
        <p:txBody>
          <a:bodyPr wrap="square">
            <a:spAutoFit/>
          </a:bodyPr>
          <a:lstStyle/>
          <a:p>
            <a:pPr>
              <a:lnSpc>
                <a:spcPct val="107000"/>
              </a:lnSpc>
              <a:spcAft>
                <a:spcPts val="800"/>
              </a:spcAft>
            </a:pPr>
            <a:r>
              <a:rPr lang="es-CO" sz="3600" b="1" dirty="0">
                <a:solidFill>
                  <a:srgbClr val="7030A0"/>
                </a:solidFill>
                <a:latin typeface="Maiandra GD" panose="020E0502030308020204" pitchFamily="34" charset="0"/>
                <a:ea typeface="Calibri" panose="020F0502020204030204" pitchFamily="34" charset="0"/>
                <a:cs typeface="Times New Roman" panose="02020603050405020304" pitchFamily="18" charset="0"/>
              </a:rPr>
              <a:t>Abordaje de Colombia sobre delitos cometidos como consecuencia </a:t>
            </a:r>
            <a:r>
              <a:rPr lang="es-CO" sz="4000" b="1" dirty="0">
                <a:solidFill>
                  <a:srgbClr val="7030A0"/>
                </a:solidFill>
                <a:latin typeface="Maiandra GD" panose="020E0502030308020204" pitchFamily="34" charset="0"/>
                <a:ea typeface="Calibri" panose="020F0502020204030204" pitchFamily="34" charset="0"/>
                <a:cs typeface="Times New Roman" panose="02020603050405020304" pitchFamily="18" charset="0"/>
              </a:rPr>
              <a:t>de</a:t>
            </a:r>
            <a:r>
              <a:rPr lang="es-CO" sz="3600" b="1" dirty="0">
                <a:solidFill>
                  <a:srgbClr val="7030A0"/>
                </a:solidFill>
                <a:latin typeface="Maiandra GD" panose="020E0502030308020204" pitchFamily="34" charset="0"/>
                <a:ea typeface="Calibri" panose="020F0502020204030204" pitchFamily="34" charset="0"/>
                <a:cs typeface="Times New Roman" panose="02020603050405020304" pitchFamily="18" charset="0"/>
              </a:rPr>
              <a:t> consumo de spa (V)</a:t>
            </a:r>
          </a:p>
          <a:p>
            <a:pPr>
              <a:lnSpc>
                <a:spcPct val="107000"/>
              </a:lnSpc>
              <a:spcAft>
                <a:spcPts val="800"/>
              </a:spcAft>
            </a:pP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Times New Roman" panose="02020603050405020304" pitchFamily="18" charset="0"/>
              </a:rPr>
              <a:t>Se generó la necesidad de realizar una </a:t>
            </a:r>
            <a:r>
              <a:rPr lang="es-CO" sz="2400" b="1" i="1" u="sng" dirty="0">
                <a:latin typeface="Maiandra GD" panose="020E0502030308020204" pitchFamily="34" charset="0"/>
                <a:ea typeface="Calibri" panose="020F0502020204030204" pitchFamily="34" charset="0"/>
                <a:cs typeface="Times New Roman" panose="02020603050405020304" pitchFamily="18" charset="0"/>
              </a:rPr>
              <a:t>Guía Práctica</a:t>
            </a:r>
            <a:r>
              <a:rPr lang="es-CO" sz="2400" dirty="0">
                <a:latin typeface="Maiandra GD" panose="020E0502030308020204" pitchFamily="34" charset="0"/>
                <a:ea typeface="Calibri" panose="020F0502020204030204" pitchFamily="34" charset="0"/>
                <a:cs typeface="Times New Roman" panose="02020603050405020304" pitchFamily="18" charset="0"/>
              </a:rPr>
              <a:t> para orientar a las gobernaciones, alcaldías o distritos interesados en llevar el Programa a sus territorios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CO" sz="2400" dirty="0">
                <a:latin typeface="Maiandra GD" panose="020E0502030308020204" pitchFamily="34" charset="0"/>
                <a:ea typeface="Calibri" panose="020F0502020204030204" pitchFamily="34" charset="0"/>
                <a:cs typeface="FuturaBT-Book"/>
              </a:rPr>
              <a:t>A partir de noviembre de 2017 se produjo la entrega del programa a la alcaldía de Medellín a través de su secretaría de seguridad. La guía práctica asume que la responsabilidad de la implementación y coordinación del programa es del ente territorial respectivo (departamento, municipio, distrito, según sea el caso)</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Times New Roman" panose="02020603050405020304" pitchFamily="18" charset="0"/>
              </a:rPr>
              <a:t> </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153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4D15283-6FC5-4B77-8F97-8382C272664F}"/>
              </a:ext>
            </a:extLst>
          </p:cNvPr>
          <p:cNvSpPr/>
          <p:nvPr/>
        </p:nvSpPr>
        <p:spPr>
          <a:xfrm>
            <a:off x="498763" y="457201"/>
            <a:ext cx="11097491" cy="5810630"/>
          </a:xfrm>
          <a:prstGeom prst="rect">
            <a:avLst/>
          </a:prstGeom>
        </p:spPr>
        <p:txBody>
          <a:bodyPr wrap="square">
            <a:spAutoFit/>
          </a:bodyPr>
          <a:lstStyle/>
          <a:p>
            <a:pPr>
              <a:lnSpc>
                <a:spcPct val="107000"/>
              </a:lnSpc>
              <a:spcAft>
                <a:spcPts val="800"/>
              </a:spcAft>
            </a:pPr>
            <a:r>
              <a:rPr lang="es-CO" sz="3600" b="1" dirty="0">
                <a:solidFill>
                  <a:srgbClr val="92D050"/>
                </a:solidFill>
                <a:latin typeface="Maiandra GD" panose="020E0502030308020204" pitchFamily="34" charset="0"/>
                <a:ea typeface="Calibri" panose="020F0502020204030204" pitchFamily="34" charset="0"/>
                <a:cs typeface="Times New Roman" panose="02020603050405020304" pitchFamily="18" charset="0"/>
              </a:rPr>
              <a:t>Abordaje de Colombia sobre delitos cometidos como consecuencia de consumo de spa (VI)</a:t>
            </a:r>
          </a:p>
          <a:p>
            <a:pPr>
              <a:lnSpc>
                <a:spcPct val="107000"/>
              </a:lnSpc>
              <a:spcAft>
                <a:spcPts val="800"/>
              </a:spcAft>
            </a:pP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b="1" dirty="0">
                <a:latin typeface="Maiandra GD" panose="020E0502030308020204" pitchFamily="34" charset="0"/>
                <a:ea typeface="Calibri" panose="020F0502020204030204" pitchFamily="34" charset="0"/>
                <a:cs typeface="FuturaBT-Book"/>
              </a:rPr>
              <a:t>La </a:t>
            </a:r>
            <a:r>
              <a:rPr lang="es-CO" sz="2400" b="1" i="1" dirty="0">
                <a:latin typeface="Maiandra GD" panose="020E0502030308020204" pitchFamily="34" charset="0"/>
                <a:ea typeface="Calibri" panose="020F0502020204030204" pitchFamily="34" charset="0"/>
                <a:cs typeface="FuturaBT-Book"/>
              </a:rPr>
              <a:t>guía práctica</a:t>
            </a:r>
            <a:r>
              <a:rPr lang="es-CO" sz="2400" b="1" dirty="0">
                <a:latin typeface="Maiandra GD" panose="020E0502030308020204" pitchFamily="34" charset="0"/>
                <a:ea typeface="Calibri" panose="020F0502020204030204" pitchFamily="34" charset="0"/>
                <a:cs typeface="FuturaBT-Book"/>
              </a:rPr>
              <a:t> tiene los siguientes puntos:</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400" dirty="0">
                <a:latin typeface="Maiandra GD" panose="020E0502030308020204" pitchFamily="34" charset="0"/>
                <a:ea typeface="Calibri" panose="020F0502020204030204" pitchFamily="34" charset="0"/>
                <a:cs typeface="FuturaBT-Book"/>
              </a:rPr>
              <a:t> </a:t>
            </a:r>
          </a:p>
          <a:p>
            <a:pPr marL="342900" lvl="0" indent="-342900">
              <a:lnSpc>
                <a:spcPct val="107000"/>
              </a:lnSpc>
              <a:spcAft>
                <a:spcPts val="0"/>
              </a:spcAft>
              <a:buFont typeface="+mj-lt"/>
              <a:buAutoNum type="arabicPeriod"/>
            </a:pPr>
            <a:r>
              <a:rPr lang="es-CO" sz="2400" dirty="0">
                <a:latin typeface="Maiandra GD" panose="020E0502030308020204" pitchFamily="34" charset="0"/>
                <a:ea typeface="Calibri" panose="020F0502020204030204" pitchFamily="34" charset="0"/>
                <a:cs typeface="FuturaBT-Book"/>
              </a:rPr>
              <a:t>Generalidades del programa de Seguimiento Judicial a tratamiento de drogas, definición, objetivos, población beneficiaria, datos sobre consumo de spa en Colombia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s-CO" sz="2400" dirty="0">
                <a:latin typeface="Maiandra GD" panose="020E0502030308020204" pitchFamily="34" charset="0"/>
                <a:ea typeface="Calibri" panose="020F0502020204030204" pitchFamily="34" charset="0"/>
                <a:cs typeface="FuturaBT-Book"/>
              </a:rPr>
              <a:t>Principios fundamentales del Programa y sustento de sus cuatro componentes: (i) jurídico; (</a:t>
            </a:r>
            <a:r>
              <a:rPr lang="es-CO" sz="2400" dirty="0" err="1">
                <a:latin typeface="Maiandra GD" panose="020E0502030308020204" pitchFamily="34" charset="0"/>
                <a:ea typeface="Calibri" panose="020F0502020204030204" pitchFamily="34" charset="0"/>
                <a:cs typeface="FuturaBT-Book"/>
              </a:rPr>
              <a:t>ii</a:t>
            </a:r>
            <a:r>
              <a:rPr lang="es-CO" sz="2400" dirty="0">
                <a:latin typeface="Maiandra GD" panose="020E0502030308020204" pitchFamily="34" charset="0"/>
                <a:ea typeface="Calibri" panose="020F0502020204030204" pitchFamily="34" charset="0"/>
                <a:cs typeface="FuturaBT-Book"/>
              </a:rPr>
              <a:t>) médico-sanitario; (</a:t>
            </a:r>
            <a:r>
              <a:rPr lang="es-CO" sz="2400" dirty="0" err="1">
                <a:latin typeface="Maiandra GD" panose="020E0502030308020204" pitchFamily="34" charset="0"/>
                <a:ea typeface="Calibri" panose="020F0502020204030204" pitchFamily="34" charset="0"/>
                <a:cs typeface="FuturaBT-Book"/>
              </a:rPr>
              <a:t>iii</a:t>
            </a:r>
            <a:r>
              <a:rPr lang="es-CO" sz="2400" dirty="0">
                <a:latin typeface="Maiandra GD" panose="020E0502030308020204" pitchFamily="34" charset="0"/>
                <a:ea typeface="Calibri" panose="020F0502020204030204" pitchFamily="34" charset="0"/>
                <a:cs typeface="FuturaBT-Book"/>
              </a:rPr>
              <a:t>) restaurativo; (</a:t>
            </a:r>
            <a:r>
              <a:rPr lang="es-CO" sz="2400" dirty="0" err="1">
                <a:latin typeface="Maiandra GD" panose="020E0502030308020204" pitchFamily="34" charset="0"/>
                <a:ea typeface="Calibri" panose="020F0502020204030204" pitchFamily="34" charset="0"/>
                <a:cs typeface="FuturaBT-Book"/>
              </a:rPr>
              <a:t>iv</a:t>
            </a:r>
            <a:r>
              <a:rPr lang="es-CO" sz="2400" dirty="0">
                <a:latin typeface="Maiandra GD" panose="020E0502030308020204" pitchFamily="34" charset="0"/>
                <a:ea typeface="Calibri" panose="020F0502020204030204" pitchFamily="34" charset="0"/>
                <a:cs typeface="FuturaBT-Book"/>
              </a:rPr>
              <a:t>) inclusión social; </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s-CO" sz="2400" dirty="0">
                <a:latin typeface="Maiandra GD" panose="020E0502030308020204" pitchFamily="34" charset="0"/>
                <a:ea typeface="Calibri" panose="020F0502020204030204" pitchFamily="34" charset="0"/>
                <a:cs typeface="FuturaBT-Book"/>
              </a:rPr>
              <a:t>Requerimientos para que las entidades territoriales implementen el Programa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s-CO" sz="2400" dirty="0">
                <a:latin typeface="Maiandra GD" panose="020E0502030308020204" pitchFamily="34" charset="0"/>
                <a:ea typeface="Calibri" panose="020F0502020204030204" pitchFamily="34" charset="0"/>
                <a:cs typeface="FuturaBT-Book"/>
              </a:rPr>
              <a:t>Fases del Programa</a:t>
            </a:r>
            <a:endParaRPr lang="es-C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s-CO" sz="2400" dirty="0">
                <a:latin typeface="Maiandra GD" panose="020E0502030308020204" pitchFamily="34" charset="0"/>
                <a:ea typeface="Calibri" panose="020F0502020204030204" pitchFamily="34" charset="0"/>
                <a:cs typeface="FuturaBT-Book"/>
              </a:rPr>
              <a:t>Seguimiento y monitoreo del Programa.</a:t>
            </a:r>
            <a:endParaRPr lang="es-CO"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8526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B80BC49-67FB-4482-A437-6DEEB84606A3}"/>
              </a:ext>
            </a:extLst>
          </p:cNvPr>
          <p:cNvSpPr/>
          <p:nvPr/>
        </p:nvSpPr>
        <p:spPr>
          <a:xfrm>
            <a:off x="457200" y="498765"/>
            <a:ext cx="10723418" cy="5865516"/>
          </a:xfrm>
          <a:prstGeom prst="rect">
            <a:avLst/>
          </a:prstGeom>
        </p:spPr>
        <p:txBody>
          <a:bodyPr wrap="square">
            <a:spAutoFit/>
          </a:bodyPr>
          <a:lstStyle/>
          <a:p>
            <a:pPr>
              <a:lnSpc>
                <a:spcPct val="107000"/>
              </a:lnSpc>
              <a:spcAft>
                <a:spcPts val="0"/>
              </a:spcAft>
            </a:pPr>
            <a:r>
              <a:rPr lang="es-CO" sz="3600" b="1" dirty="0">
                <a:solidFill>
                  <a:schemeClr val="accent2">
                    <a:lumMod val="75000"/>
                  </a:schemeClr>
                </a:solidFill>
                <a:latin typeface="Maiandra GD" panose="020E0502030308020204" pitchFamily="34" charset="0"/>
                <a:ea typeface="Calibri" panose="020F0502020204030204" pitchFamily="34" charset="0"/>
                <a:cs typeface="FuturaBT-Bold"/>
              </a:rPr>
              <a:t>Generalidades del Programa de Seguimiento Judicial al Tratamiento de Drogas en el SRPA (I)</a:t>
            </a:r>
            <a:endParaRPr lang="es-CO" sz="3600"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800" dirty="0">
                <a:latin typeface="Maiandra GD" panose="020E0502030308020204" pitchFamily="34" charset="0"/>
                <a:ea typeface="Calibri" panose="020F0502020204030204" pitchFamily="34" charset="0"/>
                <a:cs typeface="Times New Roman" panose="02020603050405020304" pitchFamily="18" charset="0"/>
              </a:rPr>
              <a:t> </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800" dirty="0">
                <a:latin typeface="Maiandra GD" panose="020E0502030308020204" pitchFamily="34" charset="0"/>
                <a:ea typeface="Calibri" panose="020F0502020204030204" pitchFamily="34" charset="0"/>
                <a:cs typeface="FuturaBT-Book"/>
              </a:rPr>
              <a:t>El programa de seguimiento judicial al tratamiento de drogas en el SPRA, es una </a:t>
            </a:r>
            <a:r>
              <a:rPr lang="es-CO" sz="2800" b="1" dirty="0">
                <a:latin typeface="Maiandra GD" panose="020E0502030308020204" pitchFamily="34" charset="0"/>
                <a:ea typeface="Calibri" panose="020F0502020204030204" pitchFamily="34" charset="0"/>
                <a:cs typeface="FuturaBT-Book"/>
              </a:rPr>
              <a:t>alternativa a la judicialización</a:t>
            </a:r>
            <a:r>
              <a:rPr lang="es-CO" sz="2800" dirty="0">
                <a:latin typeface="Maiandra GD" panose="020E0502030308020204" pitchFamily="34" charset="0"/>
                <a:ea typeface="Calibri" panose="020F0502020204030204" pitchFamily="34" charset="0"/>
                <a:cs typeface="FuturaBT-Book"/>
              </a:rPr>
              <a:t> y a la utilización excesiva de medidas privativas de la libertad para </a:t>
            </a:r>
            <a:r>
              <a:rPr lang="es-CO" sz="2800" b="1" dirty="0">
                <a:latin typeface="Maiandra GD" panose="020E0502030308020204" pitchFamily="34" charset="0"/>
                <a:ea typeface="Calibri" panose="020F0502020204030204" pitchFamily="34" charset="0"/>
                <a:cs typeface="FuturaBT-Book"/>
              </a:rPr>
              <a:t>adolescentes que han cometido delitos</a:t>
            </a:r>
            <a:r>
              <a:rPr lang="es-CO" sz="2800" dirty="0">
                <a:latin typeface="Maiandra GD" panose="020E0502030308020204" pitchFamily="34" charset="0"/>
                <a:ea typeface="Calibri" panose="020F0502020204030204" pitchFamily="34" charset="0"/>
                <a:cs typeface="FuturaBT-Book"/>
              </a:rPr>
              <a:t> como consecuencia del </a:t>
            </a:r>
            <a:r>
              <a:rPr lang="es-CO" sz="2800" b="1" dirty="0">
                <a:latin typeface="Maiandra GD" panose="020E0502030308020204" pitchFamily="34" charset="0"/>
                <a:ea typeface="Calibri" panose="020F0502020204030204" pitchFamily="34" charset="0"/>
                <a:cs typeface="FuturaBT-Book"/>
              </a:rPr>
              <a:t>consumo problemático de drogas</a:t>
            </a:r>
            <a:r>
              <a:rPr lang="es-CO" sz="2800" dirty="0">
                <a:latin typeface="Maiandra GD" panose="020E0502030308020204" pitchFamily="34" charset="0"/>
                <a:ea typeface="Calibri" panose="020F0502020204030204" pitchFamily="34" charset="0"/>
                <a:cs typeface="FuturaBT-Book"/>
              </a:rPr>
              <a:t>. </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CO" sz="2800" dirty="0">
                <a:latin typeface="Maiandra GD" panose="020E0502030308020204" pitchFamily="34" charset="0"/>
                <a:ea typeface="Calibri" panose="020F0502020204030204" pitchFamily="34" charset="0"/>
                <a:cs typeface="FuturaBT-Book"/>
              </a:rPr>
              <a:t> </a:t>
            </a:r>
            <a:endParaRPr lang="es-CO"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aiandra GD" panose="020E0502030308020204" pitchFamily="34" charset="0"/>
              <a:buChar char="-"/>
            </a:pPr>
            <a:r>
              <a:rPr lang="es-CO" sz="2800" dirty="0">
                <a:latin typeface="Maiandra GD" panose="020E0502030308020204" pitchFamily="34" charset="0"/>
                <a:ea typeface="Calibri" panose="020F0502020204030204" pitchFamily="34" charset="0"/>
                <a:cs typeface="FuturaBT-Book"/>
              </a:rPr>
              <a:t>Componente jurídico                         - Componente sanitario</a:t>
            </a:r>
            <a:endParaRPr lang="es-CO" sz="2800" dirty="0">
              <a:latin typeface="Calibri" panose="020F0502020204030204" pitchFamily="34" charset="0"/>
              <a:ea typeface="Calibri" panose="020F0502020204030204" pitchFamily="34" charset="0"/>
              <a:cs typeface="FuturaBT-Book"/>
            </a:endParaRPr>
          </a:p>
          <a:p>
            <a:pPr marL="342900" lvl="0" indent="-342900">
              <a:lnSpc>
                <a:spcPct val="107000"/>
              </a:lnSpc>
              <a:spcAft>
                <a:spcPts val="0"/>
              </a:spcAft>
              <a:buFont typeface="Maiandra GD" panose="020E0502030308020204" pitchFamily="34" charset="0"/>
              <a:buChar char="-"/>
            </a:pPr>
            <a:r>
              <a:rPr lang="es-CO" sz="2800" dirty="0">
                <a:latin typeface="Maiandra GD" panose="020E0502030308020204" pitchFamily="34" charset="0"/>
                <a:ea typeface="Calibri" panose="020F0502020204030204" pitchFamily="34" charset="0"/>
                <a:cs typeface="FuturaBT-Book"/>
              </a:rPr>
              <a:t>Componente restaurativos                  - Componente de inclusión social</a:t>
            </a:r>
            <a:endParaRPr lang="es-CO" sz="2800" dirty="0">
              <a:latin typeface="Calibri" panose="020F0502020204030204" pitchFamily="34" charset="0"/>
              <a:ea typeface="Calibri" panose="020F0502020204030204" pitchFamily="34" charset="0"/>
              <a:cs typeface="FuturaBT-Book"/>
            </a:endParaRPr>
          </a:p>
        </p:txBody>
      </p:sp>
    </p:spTree>
    <p:extLst>
      <p:ext uri="{BB962C8B-B14F-4D97-AF65-F5344CB8AC3E}">
        <p14:creationId xmlns:p14="http://schemas.microsoft.com/office/powerpoint/2010/main" val="39550081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465</TotalTime>
  <Words>1412</Words>
  <Application>Microsoft Office PowerPoint</Application>
  <PresentationFormat>Panorámica</PresentationFormat>
  <Paragraphs>461</Paragraphs>
  <Slides>60</Slides>
  <Notes>0</Notes>
  <HiddenSlides>0</HiddenSlides>
  <MMClips>0</MMClips>
  <ScaleCrop>false</ScaleCrop>
  <HeadingPairs>
    <vt:vector size="6" baseType="variant">
      <vt:variant>
        <vt:lpstr>Fuentes usadas</vt:lpstr>
      </vt:variant>
      <vt:variant>
        <vt:i4>16</vt:i4>
      </vt:variant>
      <vt:variant>
        <vt:lpstr>Tema</vt:lpstr>
      </vt:variant>
      <vt:variant>
        <vt:i4>1</vt:i4>
      </vt:variant>
      <vt:variant>
        <vt:lpstr>Títulos de diapositiva</vt:lpstr>
      </vt:variant>
      <vt:variant>
        <vt:i4>60</vt:i4>
      </vt:variant>
    </vt:vector>
  </HeadingPairs>
  <TitlesOfParts>
    <vt:vector size="77" baseType="lpstr">
      <vt:lpstr>Arial</vt:lpstr>
      <vt:lpstr>Calibri</vt:lpstr>
      <vt:lpstr>Calibri Light</vt:lpstr>
      <vt:lpstr>Franklin Gothic Book</vt:lpstr>
      <vt:lpstr>FuturaBT-Bold</vt:lpstr>
      <vt:lpstr>FuturaBT-BoldItalic</vt:lpstr>
      <vt:lpstr>FuturaBT-Book</vt:lpstr>
      <vt:lpstr>FuturaBT-BookItalic</vt:lpstr>
      <vt:lpstr>FuturaStd-Bold</vt:lpstr>
      <vt:lpstr>Maiandra GD</vt:lpstr>
      <vt:lpstr>MuseoSans-300</vt:lpstr>
      <vt:lpstr>MuseoSans-500</vt:lpstr>
      <vt:lpstr>MuseoSans-700</vt:lpstr>
      <vt:lpstr>MuseoSans-900</vt:lpstr>
      <vt:lpstr>Symbol</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Mauricio</dc:creator>
  <cp:lastModifiedBy>Francy Elena Montoya Arce</cp:lastModifiedBy>
  <cp:revision>48</cp:revision>
  <dcterms:created xsi:type="dcterms:W3CDTF">2022-10-06T06:29:32Z</dcterms:created>
  <dcterms:modified xsi:type="dcterms:W3CDTF">2023-02-14T20:25:33Z</dcterms:modified>
</cp:coreProperties>
</file>